
<file path=[Content_Types].xml><?xml version="1.0" encoding="utf-8"?>
<Types xmlns="http://schemas.openxmlformats.org/package/2006/content-types">
  <Default Extension="bin" ContentType="image/png"/>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14"/>
  </p:notesMasterIdLst>
  <p:handoutMasterIdLst>
    <p:handoutMasterId r:id="rId15"/>
  </p:handoutMasterIdLst>
  <p:sldIdLst>
    <p:sldId id="261" r:id="rId2"/>
    <p:sldId id="262" r:id="rId3"/>
    <p:sldId id="265" r:id="rId4"/>
    <p:sldId id="258" r:id="rId5"/>
    <p:sldId id="266" r:id="rId6"/>
    <p:sldId id="267" r:id="rId7"/>
    <p:sldId id="272" r:id="rId8"/>
    <p:sldId id="268" r:id="rId9"/>
    <p:sldId id="269" r:id="rId10"/>
    <p:sldId id="270" r:id="rId11"/>
    <p:sldId id="271" r:id="rId12"/>
    <p:sldId id="260" r:id="rId13"/>
  </p:sldIdLst>
  <p:sldSz cx="12188825" cy="6858000"/>
  <p:notesSz cx="6797675" cy="9926638"/>
  <p:embeddedFontLst>
    <p:embeddedFont>
      <p:font typeface="AU Passata" panose="020B0503030502030804" pitchFamily="34" charset="0"/>
      <p:regular r:id="rId16"/>
      <p:bold r:id="rId17"/>
    </p:embeddedFont>
    <p:embeddedFont>
      <p:font typeface="AU Passata Light" panose="020B0303030902030804" pitchFamily="34" charset="0"/>
      <p:regular r:id="rId18"/>
      <p:bold r:id="rId19"/>
    </p:embeddedFont>
    <p:embeddedFont>
      <p:font typeface="AU Peto" panose="040C0B07020602020301" pitchFamily="82" charset="0"/>
      <p:regular r:id="rId20"/>
      <p:bold r:id="rId21"/>
    </p:embeddedFont>
    <p:embeddedFont>
      <p:font typeface="Calibri" panose="020F0502020204030204" pitchFamily="3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Wingdings 3" panose="05040102010807070707" pitchFamily="18" charset="2"/>
      <p:regular r:id="rId30"/>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57" autoAdjust="0"/>
  </p:normalViewPr>
  <p:slideViewPr>
    <p:cSldViewPr snapToObjects="1" showGuides="1">
      <p:cViewPr varScale="1">
        <p:scale>
          <a:sx n="67" d="100"/>
          <a:sy n="67" d="100"/>
        </p:scale>
        <p:origin x="860" y="40"/>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6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4</a:t>
            </a:fld>
            <a:endParaRPr lang="en-GB" dirty="0"/>
          </a:p>
        </p:txBody>
      </p:sp>
    </p:spTree>
    <p:extLst>
      <p:ext uri="{BB962C8B-B14F-4D97-AF65-F5344CB8AC3E}">
        <p14:creationId xmlns:p14="http://schemas.microsoft.com/office/powerpoint/2010/main" val="243216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12</a:t>
            </a:fld>
            <a:endParaRPr lang="en-GB" dirty="0"/>
          </a:p>
        </p:txBody>
      </p:sp>
    </p:spTree>
    <p:extLst>
      <p:ext uri="{BB962C8B-B14F-4D97-AF65-F5344CB8AC3E}">
        <p14:creationId xmlns:p14="http://schemas.microsoft.com/office/powerpoint/2010/main" val="313124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bin"/><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3"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dirty="0">
                <a:solidFill>
                  <a:schemeClr val="bg1"/>
                </a:solidFill>
                <a:latin typeface="AU Passata Light" pitchFamily="34" charset="0"/>
              </a:rPr>
              <a:t>
</a:t>
            </a:r>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June 22 2023</a:t>
            </a:r>
          </a:p>
        </p:txBody>
      </p:sp>
      <p:sp>
        <p:nvSpPr>
          <p:cNvPr id="36"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Phd-Studerende</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37"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Noah Rørbæk</a:t>
            </a:r>
          </a:p>
        </p:txBody>
      </p:sp>
      <p:sp>
        <p:nvSpPr>
          <p:cNvPr id="39"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Arts
Aarhus Universitet</a:t>
            </a:r>
          </a:p>
        </p:txBody>
      </p:sp>
      <p:pic>
        <p:nvPicPr>
          <p:cNvPr id="16" name="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676656111" name="SecondaryLogo"/>
          <p:cNvPicPr>
            <a:picLocks noChangeAspect="1"/>
          </p:cNvPicPr>
          <p:nvPr/>
        </p:nvPicPr>
        <p:blipFill>
          <a:blip r:embed="rId4"/>
          <a:stretch>
            <a:fillRect/>
          </a:stretch>
        </p:blipFill>
        <p:spPr>
          <a:xfrm>
            <a:off x="10206000" y="5997600"/>
            <a:ext cx="1658237" cy="558000"/>
          </a:xfrm>
          <a:prstGeom prst="rect">
            <a:avLst/>
          </a:prstGeom>
        </p:spPr>
      </p:pic>
      <p:pic>
        <p:nvPicPr>
          <p:cNvPr id="18" name="Billede stre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21-06-2023</a:t>
            </a:fld>
            <a:r>
              <a:rPr lang="da-DK" dirty="0"/>
              <a:t>06-06-2023</a:t>
            </a:r>
          </a:p>
        </p:txBody>
      </p:sp>
      <p:sp>
        <p:nvSpPr>
          <p:cNvPr id="3" name="Footer Placeholder 2" hidden="1"/>
          <p:cNvSpPr>
            <a:spLocks noGrp="1"/>
          </p:cNvSpPr>
          <p:nvPr>
            <p:ph type="ftr" sz="quarter" idx="11"/>
          </p:nvPr>
        </p:nvSpPr>
        <p:spPr/>
        <p:txBody>
          <a:bodyPr/>
          <a:lstStyle/>
          <a:p>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21-06-2023</a:t>
            </a:fld>
            <a:r>
              <a:rPr lang="da-DK" dirty="0"/>
              <a:t>06-06-2023</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21-06-2023</a:t>
            </a:fld>
            <a:r>
              <a:rPr lang="da-DK" dirty="0"/>
              <a:t>06-06-2023</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21-06-2023</a:t>
            </a:fld>
            <a:r>
              <a:rPr lang="da-DK" dirty="0"/>
              <a:t>06-06-2023</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21-06-2023</a:t>
            </a:fld>
            <a:r>
              <a:rPr lang="da-DK" dirty="0"/>
              <a:t>06-06-2023</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dirty="0"/>
              <a:t>Click to edit Master title style</a:t>
            </a:r>
            <a:endParaRPr lang="da-DK"/>
          </a:p>
        </p:txBody>
      </p:sp>
      <p:sp>
        <p:nvSpPr>
          <p:cNvPr id="7"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
        <p:nvSpPr>
          <p:cNvPr id="11" name="Slide Number Placeholder 10"/>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21-06-2023</a:t>
            </a:fld>
            <a:r>
              <a:rPr lang="da-DK" dirty="0"/>
              <a:t>06-06-2023</a:t>
            </a:r>
          </a:p>
        </p:txBody>
      </p:sp>
      <p:sp>
        <p:nvSpPr>
          <p:cNvPr id="10" name="Footer Placeholder 9"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8" name="Slide Number Placeholder 7"/>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21-06-2023</a:t>
            </a:fld>
            <a:r>
              <a:rPr lang="da-DK" dirty="0"/>
              <a:t>06-06-2023</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21-06-2023</a:t>
            </a:fld>
            <a:r>
              <a:rPr lang="da-DK" dirty="0"/>
              <a:t>06-06-2023</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21-06-2023</a:t>
            </a:fld>
            <a:r>
              <a:rPr lang="da-DK" dirty="0"/>
              <a:t>06-06-2023</a:t>
            </a:r>
          </a:p>
        </p:txBody>
      </p:sp>
      <p:sp>
        <p:nvSpPr>
          <p:cNvPr id="4" name="Footer Placeholder 3" hidden="1"/>
          <p:cNvSpPr>
            <a:spLocks noGrp="1"/>
          </p:cNvSpPr>
          <p:nvPr>
            <p:ph type="ftr" sz="quarter" idx="11"/>
          </p:nvPr>
        </p:nvSpPr>
        <p:spPr/>
        <p:txBody>
          <a:bodyPr/>
          <a:lstStyle/>
          <a:p>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a:lstStyle/>
          <a:p>
            <a:fld id="{78417F83-4CBA-48F2-BAD0-783AE3701E32}" type="datetimeFigureOut">
              <a:rPr lang="da-DK" smtClean="0"/>
              <a:pPr/>
              <a:t>21-06-2023</a:t>
            </a:fld>
            <a:r>
              <a:rPr lang="da-DK" dirty="0"/>
              <a:t>06-06-2023</a:t>
            </a:r>
          </a:p>
        </p:txBody>
      </p:sp>
      <p:sp>
        <p:nvSpPr>
          <p:cNvPr id="7" name="Footer Placeholder 6" hidden="1"/>
          <p:cNvSpPr>
            <a:spLocks noGrp="1"/>
          </p:cNvSpPr>
          <p:nvPr>
            <p:ph type="ftr" sz="quarter" idx="11"/>
          </p:nvPr>
        </p:nvSpPr>
        <p:spPr/>
        <p:txBody>
          <a:bodyPr/>
          <a:lstStyle/>
          <a:p>
            <a:endParaRPr lang="da-DK" dirty="0"/>
          </a:p>
        </p:txBody>
      </p:sp>
      <p:sp>
        <p:nvSpPr>
          <p:cNvPr id="9"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a:t>
            </a:fld>
            <a:endParaRPr lang="da-DK" dirty="0"/>
          </a:p>
        </p:txBody>
      </p:sp>
    </p:spTree>
    <p:extLst>
      <p:ext uri="{BB962C8B-B14F-4D97-AF65-F5344CB8AC3E}">
        <p14:creationId xmlns:p14="http://schemas.microsoft.com/office/powerpoint/2010/main" val="3797440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a:solidFill>
                  <a:schemeClr val="accent6"/>
                </a:solidFill>
                <a:latin typeface="AU Peto" panose="040C0B07020602020301" pitchFamily="82" charset="0"/>
              </a:rPr>
              <a:t>Aarhus</a:t>
            </a:r>
            <a:endParaRPr lang="da-DK"/>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err="1">
                <a:solidFill>
                  <a:schemeClr val="bg1"/>
                </a:solidFill>
                <a:latin typeface="AU Peto" panose="040C0B07020602020301" pitchFamily="82" charset="0"/>
              </a:rPr>
              <a:t>uni</a:t>
            </a:r>
            <a:endParaRPr lang="da-DK" sz="10000" kern="0" dirty="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a:lnSpc>
                <a:spcPct val="85000"/>
              </a:lnSpc>
            </a:pPr>
            <a:r>
              <a:rPr lang="da-DK" sz="10000" kern="0" dirty="0" err="1">
                <a:solidFill>
                  <a:schemeClr val="bg1"/>
                </a:solidFill>
                <a:latin typeface="AU Peto" panose="040C0B07020602020301" pitchFamily="82" charset="0"/>
              </a:rPr>
              <a:t>versiet</a:t>
            </a:r>
            <a:endParaRPr lang="da-DK" sz="10000" dirty="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21-06-2023</a:t>
            </a:fld>
            <a:r>
              <a:rPr lang="da-DK" dirty="0"/>
              <a:t>06-06-2023</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a:t>
            </a:fld>
            <a:endParaRPr lang="da-DK" dirty="0"/>
          </a:p>
        </p:txBody>
      </p:sp>
    </p:spTree>
    <p:extLst>
      <p:ext uri="{BB962C8B-B14F-4D97-AF65-F5344CB8AC3E}">
        <p14:creationId xmlns:p14="http://schemas.microsoft.com/office/powerpoint/2010/main" val="9262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dirty="0"/>
          </a:p>
        </p:txBody>
      </p:sp>
      <p:sp>
        <p:nvSpPr>
          <p:cNvPr id="38"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dirty="0">
                <a:solidFill>
                  <a:schemeClr val="bg1"/>
                </a:solidFill>
                <a:latin typeface="AU Passata Light" pitchFamily="34" charset="0"/>
              </a:rPr>
              <a:t>
</a:t>
            </a:r>
          </a:p>
        </p:txBody>
      </p:sp>
      <p:sp>
        <p:nvSpPr>
          <p:cNvPr id="43"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Arts
Aarhus Universitet</a:t>
            </a:r>
          </a:p>
        </p:txBody>
      </p:sp>
      <p:sp>
        <p:nvSpPr>
          <p:cNvPr id="39"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6. juni 2023</a:t>
            </a:r>
          </a:p>
        </p:txBody>
      </p:sp>
      <p:sp>
        <p:nvSpPr>
          <p:cNvPr id="41"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Phd-Studerende</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42"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Noah Rørbæk</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str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188555097" name="SecondaryLogo"/>
          <p:cNvPicPr>
            <a:picLocks noChangeAspect="1"/>
          </p:cNvPicPr>
          <p:nvPr/>
        </p:nvPicPr>
        <p:blipFill>
          <a:blip r:embed="rId4"/>
          <a:stretch>
            <a:fillRect/>
          </a:stretch>
        </p:blipFill>
        <p:spPr>
          <a:xfrm>
            <a:off x="10206000" y="5997600"/>
            <a:ext cx="1658237" cy="558000"/>
          </a:xfrm>
          <a:prstGeom prst="rect">
            <a:avLst/>
          </a:prstGeom>
        </p:spPr>
      </p:pic>
      <p:sp>
        <p:nvSpPr>
          <p:cNvPr id="5" name="Slide Number Placeholder 4"/>
          <p:cNvSpPr>
            <a:spLocks noGrp="1"/>
          </p:cNvSpPr>
          <p:nvPr>
            <p:ph type="sldNum" sz="quarter" idx="14"/>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12"/>
          </p:nvPr>
        </p:nvSpPr>
        <p:spPr/>
        <p:txBody>
          <a:bodyPr/>
          <a:lstStyle/>
          <a:p>
            <a:fld id="{78417F83-4CBA-48F2-BAD0-783AE3701E32}" type="datetimeFigureOut">
              <a:rPr lang="da-DK" smtClean="0"/>
              <a:pPr/>
              <a:t>21-06-2023</a:t>
            </a:fld>
            <a:r>
              <a:rPr lang="da-DK" dirty="0"/>
              <a:t>06-06-2023</a:t>
            </a:r>
          </a:p>
        </p:txBody>
      </p:sp>
      <p:sp>
        <p:nvSpPr>
          <p:cNvPr id="3" name="Footer Placeholder 2"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4000" b="0" i="0" u="none" strike="noStrike" cap="all" normalizeH="0" baseline="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21-06-2023</a:t>
            </a:fld>
            <a:r>
              <a:rPr lang="da-DK" dirty="0"/>
              <a:t>06-06-2023</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dirty="0">
                <a:solidFill>
                  <a:schemeClr val="bg1"/>
                </a:solidFill>
                <a:latin typeface="AU Passata Light" pitchFamily="34" charset="0"/>
              </a:rPr>
              <a:t>
</a:t>
            </a:r>
          </a:p>
        </p:txBody>
      </p:sp>
      <p:sp>
        <p:nvSpPr>
          <p:cNvPr id="30"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Arts
Aarhus Universitet</a:t>
            </a:r>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6. juni 2023</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Phd-Studerende</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Noah Rørbæk</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488707854" name="SecondaryLogo"/>
          <p:cNvPicPr>
            <a:picLocks noChangeAspect="1"/>
          </p:cNvPicPr>
          <p:nvPr/>
        </p:nvPicPr>
        <p:blipFill>
          <a:blip r:embed="rId4"/>
          <a:stretch>
            <a:fillRect/>
          </a:stretch>
        </p:blipFill>
        <p:spPr>
          <a:xfrm>
            <a:off x="10206000" y="5997600"/>
            <a:ext cx="1658237" cy="558000"/>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21-06-2023</a:t>
            </a:fld>
            <a:r>
              <a:rPr lang="da-DK" dirty="0"/>
              <a:t>06-06-2023</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a:t>Click to edit Master title style</a:t>
            </a:r>
            <a:endParaRPr lang="da-DK"/>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21-06-2023</a:t>
            </a:fld>
            <a:r>
              <a:rPr lang="da-DK" dirty="0"/>
              <a:t>06-06-2023</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dirty="0"/>
              <a:t>Click to edit Master title style</a:t>
            </a:r>
            <a:endParaRPr lang="da-DK"/>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21-06-2023</a:t>
            </a:fld>
            <a:r>
              <a:rPr lang="da-DK" dirty="0"/>
              <a:t>06-06-2023</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21-06-2023</a:t>
            </a:fld>
            <a:r>
              <a:rPr lang="da-DK" dirty="0"/>
              <a:t>06-06-2023</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dirty="0"/>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21-06-2023</a:t>
            </a:fld>
            <a:r>
              <a:rPr lang="da-DK" dirty="0"/>
              <a:t>06-06-2023</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21-06-2023</a:t>
            </a:fld>
            <a:r>
              <a:rPr lang="da-DK" dirty="0"/>
              <a:t>06-06-2023</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3"/>
          </p:nvPr>
        </p:nvSpPr>
        <p:spPr/>
        <p:txBody>
          <a:bodyPr/>
          <a:lstStyle/>
          <a:p>
            <a:fld id="{78417F83-4CBA-48F2-BAD0-783AE3701E32}" type="datetimeFigureOut">
              <a:rPr lang="da-DK" smtClean="0"/>
              <a:pPr/>
              <a:t>21-06-2023</a:t>
            </a:fld>
            <a:r>
              <a:rPr lang="da-DK" dirty="0"/>
              <a:t>06-06-2023</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Click to edit Master text styles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 level</a:t>
            </a:r>
            <a:endParaRPr lang="da-DK"/>
          </a:p>
          <a:p>
            <a:pPr lvl="6"/>
            <a:r>
              <a:rPr lang="da-DK" noProof="0" dirty="0"/>
              <a:t>7 level</a:t>
            </a:r>
            <a:endParaRPr lang="da-DK"/>
          </a:p>
          <a:p>
            <a:pPr lvl="7"/>
            <a:r>
              <a:rPr lang="da-DK" noProof="0" dirty="0"/>
              <a:t>8 level</a:t>
            </a:r>
            <a:endParaRPr lang="da-DK"/>
          </a:p>
          <a:p>
            <a:pPr lvl="8"/>
            <a:r>
              <a:rPr lang="da-DK" noProof="0" dirty="0"/>
              <a:t>9 level</a:t>
            </a:r>
            <a:endParaRPr lang="da-DK"/>
          </a:p>
        </p:txBody>
      </p:sp>
      <p:pic>
        <p:nvPicPr>
          <p:cNvPr id="285298018" name="SecondaryLogo_sort"/>
          <p:cNvPicPr>
            <a:picLocks noChangeAspect="1"/>
          </p:cNvPicPr>
          <p:nvPr/>
        </p:nvPicPr>
        <p:blipFill>
          <a:blip r:embed="rId22"/>
          <a:stretch>
            <a:fillRect/>
          </a:stretch>
        </p:blipFill>
        <p:spPr>
          <a:xfrm>
            <a:off x="10206000" y="5997600"/>
            <a:ext cx="1658237"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tx1"/>
              </a:solidFill>
              <a:latin typeface="+mn-lt"/>
            </a:endParaRPr>
          </a:p>
        </p:txBody>
      </p:sp>
      <p:sp>
        <p:nvSpPr>
          <p:cNvPr id="21"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tx1"/>
                </a:solidFill>
                <a:latin typeface="+mn-lt"/>
              </a:rPr>
              <a:t>Noah Rørbæk</a:t>
            </a:r>
          </a:p>
        </p:txBody>
      </p:sp>
      <p:sp>
        <p:nvSpPr>
          <p:cNvPr id="27"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tx1"/>
                </a:solidFill>
                <a:latin typeface="+mn-lt"/>
              </a:rPr>
              <a:t>June 22 2023</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tx1"/>
                </a:solidFill>
                <a:latin typeface="+mn-lt"/>
              </a:rPr>
              <a:t>Phd-Studerende</a:t>
            </a:r>
          </a:p>
        </p:txBody>
      </p:sp>
      <p:pic>
        <p:nvPicPr>
          <p:cNvPr id="7" name="Au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02400" y="5999002"/>
            <a:ext cx="557570" cy="558000"/>
          </a:xfrm>
          <a:prstGeom prst="rect">
            <a:avLst/>
          </a:prstGeom>
        </p:spPr>
      </p:pic>
      <p:pic>
        <p:nvPicPr>
          <p:cNvPr id="10" name="Billede stre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dirty="0">
                <a:solidFill>
                  <a:schemeClr val="tx1"/>
                </a:solidFill>
                <a:latin typeface="AU Passata Light" pitchFamily="34" charset="0"/>
              </a:rPr>
              <a:t>
</a:t>
            </a:r>
          </a:p>
        </p:txBody>
      </p:sp>
      <p:sp>
        <p:nvSpPr>
          <p:cNvPr id="26"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tx1"/>
                </a:solidFill>
                <a:effectLst/>
                <a:latin typeface="AU Passata" pitchFamily="34" charset="0"/>
              </a:rPr>
              <a:t>Arts
Aarhus Universitet</a:t>
            </a:r>
          </a:p>
        </p:txBody>
      </p:sp>
      <p:sp>
        <p:nvSpPr>
          <p:cNvPr id="1030" name="Sidetal"/>
          <p:cNvSpPr>
            <a:spLocks noGrp="1" noChangeArrowheads="1"/>
          </p:cNvSpPr>
          <p:nvPr>
            <p:ph type="sldNum" sz="quarter" idx="4"/>
          </p:nvPr>
        </p:nvSpPr>
        <p:spPr bwMode="auto">
          <a:xfrm>
            <a:off x="11807992" y="6581497"/>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78417F83-4CBA-48F2-BAD0-783AE3701E32}" type="datetimeFigureOut">
              <a:rPr lang="da-DK" smtClean="0"/>
              <a:pPr/>
              <a:t>21-06-2023</a:t>
            </a:fld>
            <a:r>
              <a:rPr lang="da-DK"/>
              <a:t>06-06-2023</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5838" y="2897841"/>
            <a:ext cx="10220325" cy="830997"/>
          </a:xfrm>
        </p:spPr>
        <p:txBody>
          <a:bodyPr/>
          <a:lstStyle/>
          <a:p>
            <a:r>
              <a:rPr lang="da-DK" dirty="0"/>
              <a:t>Fællesskab</a:t>
            </a:r>
          </a:p>
        </p:txBody>
      </p:sp>
      <p:sp>
        <p:nvSpPr>
          <p:cNvPr id="3" name="TextBox 2">
            <a:extLst>
              <a:ext uri="{FF2B5EF4-FFF2-40B4-BE49-F238E27FC236}">
                <a16:creationId xmlns:a16="http://schemas.microsoft.com/office/drawing/2014/main" id="{40733A56-FD7F-6CB0-1946-D3AAA1F8120C}"/>
              </a:ext>
            </a:extLst>
          </p:cNvPr>
          <p:cNvSpPr txBox="1"/>
          <p:nvPr/>
        </p:nvSpPr>
        <p:spPr>
          <a:xfrm>
            <a:off x="985838" y="3761533"/>
            <a:ext cx="8208912" cy="526298"/>
          </a:xfrm>
          <a:prstGeom prst="rect">
            <a:avLst/>
          </a:prstGeom>
          <a:noFill/>
        </p:spPr>
        <p:txBody>
          <a:bodyPr wrap="square" lIns="0" tIns="0" rIns="0" bIns="0" rtlCol="0">
            <a:spAutoFit/>
          </a:bodyPr>
          <a:lstStyle/>
          <a:p>
            <a:pPr>
              <a:lnSpc>
                <a:spcPct val="95000"/>
              </a:lnSpc>
            </a:pPr>
            <a:r>
              <a:rPr lang="da-DK" sz="3600" dirty="0">
                <a:solidFill>
                  <a:schemeClr val="bg1"/>
                </a:solidFill>
                <a:latin typeface="+mn-lt"/>
              </a:rPr>
              <a:t>Community and </a:t>
            </a:r>
            <a:r>
              <a:rPr lang="da-DK" sz="3600" dirty="0" err="1">
                <a:solidFill>
                  <a:schemeClr val="bg1"/>
                </a:solidFill>
                <a:latin typeface="+mn-lt"/>
              </a:rPr>
              <a:t>togetherness</a:t>
            </a:r>
            <a:r>
              <a:rPr lang="da-DK" sz="3600" dirty="0">
                <a:solidFill>
                  <a:schemeClr val="bg1"/>
                </a:solidFill>
                <a:latin typeface="+mn-lt"/>
              </a:rPr>
              <a:t> in Danish</a:t>
            </a:r>
          </a:p>
        </p:txBody>
      </p:sp>
      <p:sp>
        <p:nvSpPr>
          <p:cNvPr id="4" name="TextBox 3">
            <a:extLst>
              <a:ext uri="{FF2B5EF4-FFF2-40B4-BE49-F238E27FC236}">
                <a16:creationId xmlns:a16="http://schemas.microsoft.com/office/drawing/2014/main" id="{5B2C8CF2-8132-9F22-E106-C845F098138D}"/>
              </a:ext>
            </a:extLst>
          </p:cNvPr>
          <p:cNvSpPr txBox="1"/>
          <p:nvPr/>
        </p:nvSpPr>
        <p:spPr>
          <a:xfrm>
            <a:off x="1053852" y="4323278"/>
            <a:ext cx="6814471" cy="701731"/>
          </a:xfrm>
          <a:prstGeom prst="rect">
            <a:avLst/>
          </a:prstGeom>
          <a:noFill/>
        </p:spPr>
        <p:txBody>
          <a:bodyPr wrap="square" lIns="0" tIns="0" rIns="0" bIns="0" rtlCol="0">
            <a:spAutoFit/>
          </a:bodyPr>
          <a:lstStyle/>
          <a:p>
            <a:pPr>
              <a:lnSpc>
                <a:spcPct val="95000"/>
              </a:lnSpc>
            </a:pPr>
            <a:r>
              <a:rPr lang="da-DK" sz="1600" dirty="0">
                <a:solidFill>
                  <a:schemeClr val="bg1"/>
                </a:solidFill>
                <a:latin typeface="+mn-lt"/>
              </a:rPr>
              <a:t>NSM-Con2023</a:t>
            </a:r>
          </a:p>
          <a:p>
            <a:pPr>
              <a:lnSpc>
                <a:spcPct val="95000"/>
              </a:lnSpc>
            </a:pPr>
            <a:r>
              <a:rPr lang="da-DK" sz="1600" dirty="0">
                <a:solidFill>
                  <a:schemeClr val="bg1"/>
                </a:solidFill>
                <a:latin typeface="+mn-lt"/>
              </a:rPr>
              <a:t>June 22nd 2023 </a:t>
            </a:r>
          </a:p>
          <a:p>
            <a:pPr>
              <a:lnSpc>
                <a:spcPct val="95000"/>
              </a:lnSpc>
            </a:pPr>
            <a:endParaRPr lang="da-DK" sz="1600" dirty="0">
              <a:solidFill>
                <a:schemeClr val="bg1"/>
              </a:solidFill>
              <a:latin typeface="+mn-lt"/>
            </a:endParaRPr>
          </a:p>
        </p:txBody>
      </p:sp>
    </p:spTree>
    <p:custDataLst>
      <p:tags r:id="rId1"/>
    </p:custDataLst>
    <p:extLst>
      <p:ext uri="{BB962C8B-B14F-4D97-AF65-F5344CB8AC3E}">
        <p14:creationId xmlns:p14="http://schemas.microsoft.com/office/powerpoint/2010/main" val="94832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A2F0E-0D69-9FD9-ABF8-FF1B0F4EC296}"/>
              </a:ext>
            </a:extLst>
          </p:cNvPr>
          <p:cNvSpPr>
            <a:spLocks noGrp="1"/>
          </p:cNvSpPr>
          <p:nvPr>
            <p:ph type="title"/>
          </p:nvPr>
        </p:nvSpPr>
        <p:spPr>
          <a:xfrm>
            <a:off x="8470676" y="5014703"/>
            <a:ext cx="3672408" cy="752101"/>
          </a:xfrm>
        </p:spPr>
        <p:txBody>
          <a:bodyPr/>
          <a:lstStyle/>
          <a:p>
            <a:r>
              <a:rPr lang="da-DK" dirty="0" err="1"/>
              <a:t>Explication</a:t>
            </a:r>
            <a:endParaRPr lang="da-DK" dirty="0"/>
          </a:p>
        </p:txBody>
      </p:sp>
      <p:graphicFrame>
        <p:nvGraphicFramePr>
          <p:cNvPr id="5" name="Content Placeholder 4">
            <a:extLst>
              <a:ext uri="{FF2B5EF4-FFF2-40B4-BE49-F238E27FC236}">
                <a16:creationId xmlns:a16="http://schemas.microsoft.com/office/drawing/2014/main" id="{52D53B79-7AD7-92C7-148D-6059673F2DC5}"/>
              </a:ext>
            </a:extLst>
          </p:cNvPr>
          <p:cNvGraphicFramePr>
            <a:graphicFrameLocks noGrp="1"/>
          </p:cNvGraphicFramePr>
          <p:nvPr>
            <p:ph idx="1"/>
            <p:extLst>
              <p:ext uri="{D42A27DB-BD31-4B8C-83A1-F6EECF244321}">
                <p14:modId xmlns:p14="http://schemas.microsoft.com/office/powerpoint/2010/main" val="247867134"/>
              </p:ext>
            </p:extLst>
          </p:nvPr>
        </p:nvGraphicFramePr>
        <p:xfrm>
          <a:off x="981844" y="404664"/>
          <a:ext cx="7369794" cy="5666183"/>
        </p:xfrm>
        <a:graphic>
          <a:graphicData uri="http://schemas.openxmlformats.org/drawingml/2006/table">
            <a:tbl>
              <a:tblPr firstRow="1" firstCol="1" bandRow="1"/>
              <a:tblGrid>
                <a:gridCol w="5094117">
                  <a:extLst>
                    <a:ext uri="{9D8B030D-6E8A-4147-A177-3AD203B41FA5}">
                      <a16:colId xmlns:a16="http://schemas.microsoft.com/office/drawing/2014/main" val="3614811645"/>
                    </a:ext>
                  </a:extLst>
                </a:gridCol>
                <a:gridCol w="2275677">
                  <a:extLst>
                    <a:ext uri="{9D8B030D-6E8A-4147-A177-3AD203B41FA5}">
                      <a16:colId xmlns:a16="http://schemas.microsoft.com/office/drawing/2014/main" val="2450459052"/>
                    </a:ext>
                  </a:extLst>
                </a:gridCol>
              </a:tblGrid>
              <a:tr h="698225">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something</a:t>
                      </a:r>
                      <a:endParaRPr lang="da-DK"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people can say what this something is with the word </a:t>
                      </a:r>
                      <a:r>
                        <a:rPr lang="en-US" sz="1200" i="1" dirty="0" err="1">
                          <a:effectLst/>
                          <a:latin typeface="+mn-lt"/>
                          <a:ea typeface="Calibri" panose="020F0502020204030204" pitchFamily="34" charset="0"/>
                          <a:cs typeface="Times New Roman" panose="02020603050405020304" pitchFamily="18" charset="0"/>
                        </a:rPr>
                        <a:t>fællesskab</a:t>
                      </a:r>
                      <a:endParaRPr lang="da-DK" sz="1200" dirty="0">
                        <a:effectLst/>
                        <a:latin typeface="+mn-lt"/>
                        <a:ea typeface="Calibri" panose="020F0502020204030204" pitchFamily="34" charset="0"/>
                        <a:cs typeface="Times New Roman" panose="02020603050405020304" pitchFamily="18" charset="0"/>
                      </a:endParaRPr>
                    </a:p>
                  </a:txBody>
                  <a:tcPr marL="55503" marR="55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Semantic frame</a:t>
                      </a:r>
                      <a:endParaRPr lang="da-DK" sz="1200">
                        <a:effectLst/>
                        <a:latin typeface="+mn-lt"/>
                        <a:ea typeface="Calibri" panose="020F0502020204030204" pitchFamily="34" charset="0"/>
                        <a:cs typeface="Times New Roman" panose="02020603050405020304" pitchFamily="18" charset="0"/>
                      </a:endParaRPr>
                    </a:p>
                  </a:txBody>
                  <a:tcPr marL="55503" marR="55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870956"/>
                  </a:ext>
                </a:extLst>
              </a:tr>
              <a:tr h="1810655">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when people think of this word, they think like this: </a:t>
                      </a:r>
                      <a:endParaRPr lang="da-DK"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it can be like this:</a:t>
                      </a:r>
                      <a:endParaRPr lang="da-DK"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  someone thinks like this about some people: </a:t>
                      </a:r>
                      <a:endParaRPr lang="da-DK"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    all these people (I am one of them) are people of the same kind</a:t>
                      </a:r>
                      <a:br>
                        <a:rPr lang="en-US" sz="1200" dirty="0">
                          <a:effectLst/>
                          <a:latin typeface="+mn-lt"/>
                          <a:ea typeface="Calibri" panose="020F0502020204030204" pitchFamily="34" charset="0"/>
                          <a:cs typeface="Times New Roman" panose="02020603050405020304" pitchFamily="18" charset="0"/>
                        </a:rPr>
                      </a:br>
                      <a:r>
                        <a:rPr lang="en-US" sz="1200" dirty="0">
                          <a:effectLst/>
                          <a:latin typeface="+mn-lt"/>
                          <a:ea typeface="Calibri" panose="020F0502020204030204" pitchFamily="34" charset="0"/>
                          <a:cs typeface="Times New Roman" panose="02020603050405020304" pitchFamily="18" charset="0"/>
                        </a:rPr>
                        <a:t>    the same things happened to all these people</a:t>
                      </a:r>
                      <a:br>
                        <a:rPr lang="en-US" sz="1200" dirty="0">
                          <a:effectLst/>
                          <a:latin typeface="+mn-lt"/>
                          <a:ea typeface="Calibri" panose="020F0502020204030204" pitchFamily="34" charset="0"/>
                          <a:cs typeface="Times New Roman" panose="02020603050405020304" pitchFamily="18" charset="0"/>
                        </a:rPr>
                      </a:br>
                      <a:r>
                        <a:rPr lang="en-US" sz="1200" dirty="0">
                          <a:effectLst/>
                          <a:latin typeface="+mn-lt"/>
                          <a:ea typeface="Calibri" panose="020F0502020204030204" pitchFamily="34" charset="0"/>
                          <a:cs typeface="Times New Roman" panose="02020603050405020304" pitchFamily="18" charset="0"/>
                        </a:rPr>
                        <a:t>    all these people want to do the same thing</a:t>
                      </a:r>
                    </a:p>
                  </a:txBody>
                  <a:tcPr marL="55503" marR="55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Feeling of we-ness without explicit homogeneity, but similarity of identity and action</a:t>
                      </a:r>
                      <a:endParaRPr lang="da-DK"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da-DK" sz="1200">
                        <a:effectLst/>
                        <a:latin typeface="+mn-lt"/>
                        <a:ea typeface="Calibri" panose="020F0502020204030204" pitchFamily="34" charset="0"/>
                        <a:cs typeface="Times New Roman" panose="02020603050405020304" pitchFamily="18" charset="0"/>
                      </a:endParaRPr>
                    </a:p>
                  </a:txBody>
                  <a:tcPr marL="55503" marR="55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898649"/>
                  </a:ext>
                </a:extLst>
              </a:tr>
              <a:tr h="688830">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  when it is like this, people can do many things because of it </a:t>
                      </a:r>
                      <a:br>
                        <a:rPr lang="en-US" sz="1200" dirty="0">
                          <a:effectLst/>
                          <a:latin typeface="+mn-lt"/>
                          <a:ea typeface="Calibri" panose="020F0502020204030204" pitchFamily="34" charset="0"/>
                          <a:cs typeface="Times New Roman" panose="02020603050405020304" pitchFamily="18" charset="0"/>
                        </a:rPr>
                      </a:br>
                      <a:r>
                        <a:rPr lang="en-US" sz="1200" dirty="0">
                          <a:effectLst/>
                          <a:latin typeface="+mn-lt"/>
                          <a:ea typeface="Calibri" panose="020F0502020204030204" pitchFamily="34" charset="0"/>
                          <a:cs typeface="Times New Roman" panose="02020603050405020304" pitchFamily="18" charset="0"/>
                        </a:rPr>
                        <a:t>  not like one person can do things </a:t>
                      </a:r>
                      <a:endParaRPr lang="da-DK" sz="1200" dirty="0">
                        <a:effectLst/>
                        <a:latin typeface="+mn-lt"/>
                        <a:ea typeface="Calibri" panose="020F0502020204030204" pitchFamily="34" charset="0"/>
                        <a:cs typeface="Times New Roman" panose="02020603050405020304" pitchFamily="18" charset="0"/>
                      </a:endParaRPr>
                    </a:p>
                  </a:txBody>
                  <a:tcPr marL="55503" marR="55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Potential for action outside of the possibility of individuals  </a:t>
                      </a:r>
                      <a:endParaRPr lang="da-DK" sz="1200" dirty="0">
                        <a:effectLst/>
                        <a:latin typeface="+mn-lt"/>
                        <a:ea typeface="Calibri" panose="020F0502020204030204" pitchFamily="34" charset="0"/>
                        <a:cs typeface="Times New Roman" panose="02020603050405020304" pitchFamily="18" charset="0"/>
                      </a:endParaRPr>
                    </a:p>
                  </a:txBody>
                  <a:tcPr marL="55503" marR="55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3188723"/>
                  </a:ext>
                </a:extLst>
              </a:tr>
              <a:tr h="1554975">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  when it is like this, people can’t do all things as they want</a:t>
                      </a:r>
                      <a:endParaRPr lang="da-DK"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  when it is like this, people at many times think before they do     some things </a:t>
                      </a:r>
                      <a:endParaRPr lang="da-DK"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  they think like this: </a:t>
                      </a:r>
                      <a:endParaRPr lang="da-DK"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I don’t want bad things to happen to other people here </a:t>
                      </a:r>
                      <a:endParaRPr lang="da-DK"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     I can’t do something if something bad happens to the other people here because of it </a:t>
                      </a:r>
                      <a:endParaRPr lang="da-DK"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 </a:t>
                      </a:r>
                      <a:endParaRPr lang="da-DK" sz="1200" dirty="0">
                        <a:effectLst/>
                        <a:latin typeface="+mn-lt"/>
                        <a:ea typeface="Calibri" panose="020F0502020204030204" pitchFamily="34" charset="0"/>
                        <a:cs typeface="Times New Roman" panose="02020603050405020304" pitchFamily="18" charset="0"/>
                      </a:endParaRPr>
                    </a:p>
                  </a:txBody>
                  <a:tcPr marL="55503" marR="55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Restriction of the individual freedom</a:t>
                      </a:r>
                      <a:endParaRPr lang="da-DK" sz="1200" dirty="0">
                        <a:effectLst/>
                        <a:latin typeface="+mn-lt"/>
                        <a:ea typeface="Calibri" panose="020F0502020204030204" pitchFamily="34" charset="0"/>
                        <a:cs typeface="Times New Roman" panose="02020603050405020304" pitchFamily="18" charset="0"/>
                      </a:endParaRPr>
                    </a:p>
                  </a:txBody>
                  <a:tcPr marL="55503" marR="55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598568"/>
                  </a:ext>
                </a:extLst>
              </a:tr>
              <a:tr h="409676">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  it is good when it is like this </a:t>
                      </a:r>
                      <a:br>
                        <a:rPr lang="en-US" sz="1200" dirty="0">
                          <a:effectLst/>
                          <a:latin typeface="+mn-lt"/>
                          <a:ea typeface="Calibri" panose="020F0502020204030204" pitchFamily="34" charset="0"/>
                          <a:cs typeface="Times New Roman" panose="02020603050405020304" pitchFamily="18" charset="0"/>
                        </a:rPr>
                      </a:br>
                      <a:r>
                        <a:rPr lang="en-US" sz="1200" dirty="0">
                          <a:effectLst/>
                          <a:latin typeface="+mn-lt"/>
                          <a:ea typeface="Calibri" panose="020F0502020204030204" pitchFamily="34" charset="0"/>
                          <a:cs typeface="Times New Roman" panose="02020603050405020304" pitchFamily="18" charset="0"/>
                        </a:rPr>
                        <a:t>  if people do not do many things, it can’t be like this</a:t>
                      </a:r>
                      <a:endParaRPr lang="da-DK" sz="1200" dirty="0">
                        <a:effectLst/>
                        <a:latin typeface="+mn-lt"/>
                        <a:ea typeface="Calibri" panose="020F0502020204030204" pitchFamily="34" charset="0"/>
                        <a:cs typeface="Times New Roman" panose="02020603050405020304" pitchFamily="18" charset="0"/>
                      </a:endParaRPr>
                    </a:p>
                  </a:txBody>
                  <a:tcPr marL="55503" marR="55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Value judgement + hard work</a:t>
                      </a:r>
                      <a:endParaRPr lang="da-DK" sz="1200" dirty="0">
                        <a:effectLst/>
                        <a:latin typeface="+mn-lt"/>
                        <a:ea typeface="Calibri" panose="020F0502020204030204" pitchFamily="34" charset="0"/>
                        <a:cs typeface="Times New Roman" panose="02020603050405020304" pitchFamily="18" charset="0"/>
                      </a:endParaRPr>
                    </a:p>
                  </a:txBody>
                  <a:tcPr marL="55503" marR="55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722189"/>
                  </a:ext>
                </a:extLst>
              </a:tr>
            </a:tbl>
          </a:graphicData>
        </a:graphic>
      </p:graphicFrame>
      <p:sp>
        <p:nvSpPr>
          <p:cNvPr id="4" name="Date Placeholder 3">
            <a:extLst>
              <a:ext uri="{FF2B5EF4-FFF2-40B4-BE49-F238E27FC236}">
                <a16:creationId xmlns:a16="http://schemas.microsoft.com/office/drawing/2014/main" id="{F9913B3C-2C03-C9A3-26F0-E1891544577A}"/>
              </a:ext>
            </a:extLst>
          </p:cNvPr>
          <p:cNvSpPr>
            <a:spLocks noGrp="1"/>
          </p:cNvSpPr>
          <p:nvPr>
            <p:ph type="dt" sz="half" idx="10"/>
          </p:nvPr>
        </p:nvSpPr>
        <p:spPr/>
        <p:txBody>
          <a:bodyPr/>
          <a:lstStyle/>
          <a:p>
            <a:fld id="{D3078757-0E2D-401C-B17F-EA2900C6F659}" type="datetime1">
              <a:rPr lang="da-DK" smtClean="0"/>
              <a:t>21-06-2023</a:t>
            </a:fld>
            <a:r>
              <a:rPr lang="da-DK"/>
              <a:t>06-06-2023</a:t>
            </a:r>
            <a:endParaRPr lang="da-DK" dirty="0"/>
          </a:p>
        </p:txBody>
      </p:sp>
    </p:spTree>
    <p:extLst>
      <p:ext uri="{BB962C8B-B14F-4D97-AF65-F5344CB8AC3E}">
        <p14:creationId xmlns:p14="http://schemas.microsoft.com/office/powerpoint/2010/main" val="193215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14F6-234B-71FB-37D5-D20CF7592C17}"/>
              </a:ext>
            </a:extLst>
          </p:cNvPr>
          <p:cNvSpPr>
            <a:spLocks noGrp="1"/>
          </p:cNvSpPr>
          <p:nvPr>
            <p:ph type="title"/>
          </p:nvPr>
        </p:nvSpPr>
        <p:spPr/>
        <p:txBody>
          <a:bodyPr/>
          <a:lstStyle/>
          <a:p>
            <a:r>
              <a:rPr lang="da-DK" dirty="0" err="1"/>
              <a:t>Pragmatics</a:t>
            </a:r>
            <a:endParaRPr lang="da-DK" dirty="0"/>
          </a:p>
        </p:txBody>
      </p:sp>
      <p:sp>
        <p:nvSpPr>
          <p:cNvPr id="3" name="Content Placeholder 2">
            <a:extLst>
              <a:ext uri="{FF2B5EF4-FFF2-40B4-BE49-F238E27FC236}">
                <a16:creationId xmlns:a16="http://schemas.microsoft.com/office/drawing/2014/main" id="{9DA3F3FD-71EA-505C-1153-ACC36CFC4E13}"/>
              </a:ext>
            </a:extLst>
          </p:cNvPr>
          <p:cNvSpPr>
            <a:spLocks noGrp="1"/>
          </p:cNvSpPr>
          <p:nvPr>
            <p:ph idx="1"/>
          </p:nvPr>
        </p:nvSpPr>
        <p:spPr/>
        <p:txBody>
          <a:bodyPr/>
          <a:lstStyle/>
          <a:p>
            <a:r>
              <a:rPr lang="da-DK" dirty="0" err="1"/>
              <a:t>Next</a:t>
            </a:r>
            <a:r>
              <a:rPr lang="da-DK" dirty="0"/>
              <a:t> </a:t>
            </a:r>
            <a:r>
              <a:rPr lang="da-DK" dirty="0" err="1"/>
              <a:t>moves</a:t>
            </a:r>
            <a:r>
              <a:rPr lang="da-DK" dirty="0"/>
              <a:t>: </a:t>
            </a:r>
          </a:p>
          <a:p>
            <a:endParaRPr lang="da-DK" dirty="0"/>
          </a:p>
          <a:p>
            <a:pPr lvl="1"/>
            <a:r>
              <a:rPr lang="da-DK" dirty="0" err="1"/>
              <a:t>Study</a:t>
            </a:r>
            <a:r>
              <a:rPr lang="da-DK" dirty="0"/>
              <a:t> of </a:t>
            </a:r>
            <a:r>
              <a:rPr lang="da-DK" i="1" dirty="0"/>
              <a:t>fællesskab</a:t>
            </a:r>
            <a:r>
              <a:rPr lang="da-DK" dirty="0"/>
              <a:t> in action </a:t>
            </a:r>
          </a:p>
          <a:p>
            <a:pPr lvl="1"/>
            <a:endParaRPr lang="da-DK" dirty="0"/>
          </a:p>
          <a:p>
            <a:pPr lvl="1"/>
            <a:r>
              <a:rPr lang="da-DK" dirty="0" err="1"/>
              <a:t>What</a:t>
            </a:r>
            <a:r>
              <a:rPr lang="da-DK" dirty="0"/>
              <a:t> </a:t>
            </a:r>
            <a:r>
              <a:rPr lang="da-DK" dirty="0" err="1"/>
              <a:t>happens</a:t>
            </a:r>
            <a:r>
              <a:rPr lang="da-DK" dirty="0"/>
              <a:t> </a:t>
            </a:r>
            <a:r>
              <a:rPr lang="da-DK" dirty="0" err="1"/>
              <a:t>when</a:t>
            </a:r>
            <a:r>
              <a:rPr lang="da-DK" dirty="0"/>
              <a:t> </a:t>
            </a:r>
            <a:r>
              <a:rPr lang="da-DK" i="1" dirty="0"/>
              <a:t>fællesskab</a:t>
            </a:r>
            <a:r>
              <a:rPr lang="da-DK" dirty="0"/>
              <a:t> is </a:t>
            </a:r>
            <a:r>
              <a:rPr lang="da-DK" dirty="0" err="1"/>
              <a:t>envoked</a:t>
            </a:r>
            <a:r>
              <a:rPr lang="da-DK" dirty="0"/>
              <a:t> in </a:t>
            </a:r>
            <a:r>
              <a:rPr lang="da-DK" dirty="0" err="1"/>
              <a:t>discourse</a:t>
            </a:r>
            <a:r>
              <a:rPr lang="da-DK" dirty="0"/>
              <a:t>? </a:t>
            </a:r>
          </a:p>
          <a:p>
            <a:pPr lvl="1"/>
            <a:endParaRPr lang="da-DK" dirty="0"/>
          </a:p>
          <a:p>
            <a:pPr lvl="1"/>
            <a:r>
              <a:rPr lang="da-DK" dirty="0"/>
              <a:t>Scripts </a:t>
            </a:r>
            <a:r>
              <a:rPr lang="da-DK" dirty="0" err="1"/>
              <a:t>related</a:t>
            </a:r>
            <a:r>
              <a:rPr lang="da-DK" dirty="0"/>
              <a:t> to </a:t>
            </a:r>
            <a:r>
              <a:rPr lang="da-DK" i="1" dirty="0"/>
              <a:t>fællesskab</a:t>
            </a:r>
            <a:r>
              <a:rPr lang="da-DK" dirty="0"/>
              <a:t> </a:t>
            </a:r>
          </a:p>
          <a:p>
            <a:pPr lvl="1"/>
            <a:endParaRPr lang="da-DK" dirty="0"/>
          </a:p>
          <a:p>
            <a:pPr lvl="1"/>
            <a:r>
              <a:rPr lang="da-DK" dirty="0" err="1"/>
              <a:t>What</a:t>
            </a:r>
            <a:r>
              <a:rPr lang="da-DK" dirty="0"/>
              <a:t> </a:t>
            </a:r>
            <a:r>
              <a:rPr lang="da-DK" dirty="0" err="1"/>
              <a:t>are</a:t>
            </a:r>
            <a:r>
              <a:rPr lang="da-DK" dirty="0"/>
              <a:t> </a:t>
            </a:r>
            <a:r>
              <a:rPr lang="da-DK" dirty="0" err="1"/>
              <a:t>some</a:t>
            </a:r>
            <a:r>
              <a:rPr lang="da-DK" dirty="0"/>
              <a:t> of the </a:t>
            </a:r>
            <a:r>
              <a:rPr lang="da-DK" dirty="0" err="1"/>
              <a:t>important</a:t>
            </a:r>
            <a:r>
              <a:rPr lang="da-DK" dirty="0"/>
              <a:t> </a:t>
            </a:r>
            <a:r>
              <a:rPr lang="da-DK" dirty="0" err="1"/>
              <a:t>ways</a:t>
            </a:r>
            <a:r>
              <a:rPr lang="da-DK" dirty="0"/>
              <a:t> </a:t>
            </a:r>
            <a:r>
              <a:rPr lang="da-DK" dirty="0" err="1"/>
              <a:t>that</a:t>
            </a:r>
            <a:r>
              <a:rPr lang="da-DK" dirty="0"/>
              <a:t> </a:t>
            </a:r>
            <a:r>
              <a:rPr lang="da-DK" i="1" dirty="0"/>
              <a:t>fællesskab</a:t>
            </a:r>
            <a:r>
              <a:rPr lang="da-DK" dirty="0"/>
              <a:t> as a </a:t>
            </a:r>
            <a:r>
              <a:rPr lang="da-DK" dirty="0" err="1"/>
              <a:t>concept</a:t>
            </a:r>
            <a:r>
              <a:rPr lang="da-DK" dirty="0"/>
              <a:t> </a:t>
            </a:r>
            <a:r>
              <a:rPr lang="da-DK" dirty="0" err="1"/>
              <a:t>impact</a:t>
            </a:r>
            <a:r>
              <a:rPr lang="da-DK" dirty="0"/>
              <a:t> the lives of </a:t>
            </a:r>
            <a:r>
              <a:rPr lang="da-DK" dirty="0" err="1"/>
              <a:t>learners</a:t>
            </a:r>
            <a:r>
              <a:rPr lang="da-DK" dirty="0"/>
              <a:t> of Danish as a </a:t>
            </a:r>
            <a:r>
              <a:rPr lang="da-DK" dirty="0" err="1"/>
              <a:t>second</a:t>
            </a:r>
            <a:r>
              <a:rPr lang="da-DK" dirty="0"/>
              <a:t> </a:t>
            </a:r>
            <a:r>
              <a:rPr lang="da-DK" dirty="0" err="1"/>
              <a:t>language</a:t>
            </a:r>
            <a:r>
              <a:rPr lang="da-DK" dirty="0"/>
              <a:t>? </a:t>
            </a:r>
          </a:p>
        </p:txBody>
      </p:sp>
      <p:sp>
        <p:nvSpPr>
          <p:cNvPr id="4" name="Date Placeholder 3">
            <a:extLst>
              <a:ext uri="{FF2B5EF4-FFF2-40B4-BE49-F238E27FC236}">
                <a16:creationId xmlns:a16="http://schemas.microsoft.com/office/drawing/2014/main" id="{177B51C7-5416-847E-18E7-41886312D07E}"/>
              </a:ext>
            </a:extLst>
          </p:cNvPr>
          <p:cNvSpPr>
            <a:spLocks noGrp="1"/>
          </p:cNvSpPr>
          <p:nvPr>
            <p:ph type="dt" sz="half" idx="10"/>
          </p:nvPr>
        </p:nvSpPr>
        <p:spPr/>
        <p:txBody>
          <a:bodyPr/>
          <a:lstStyle/>
          <a:p>
            <a:fld id="{5B8CD508-D356-4E00-AFD6-899386EC009B}" type="datetime1">
              <a:rPr lang="da-DK" smtClean="0"/>
              <a:t>21-06-2023</a:t>
            </a:fld>
            <a:r>
              <a:rPr lang="da-DK"/>
              <a:t>06-06-2023</a:t>
            </a:r>
            <a:endParaRPr lang="da-DK" dirty="0"/>
          </a:p>
        </p:txBody>
      </p:sp>
    </p:spTree>
    <p:extLst>
      <p:ext uri="{BB962C8B-B14F-4D97-AF65-F5344CB8AC3E}">
        <p14:creationId xmlns:p14="http://schemas.microsoft.com/office/powerpoint/2010/main" val="1266302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969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err="1"/>
              <a:t>Why</a:t>
            </a:r>
            <a:r>
              <a:rPr lang="da-DK" dirty="0"/>
              <a:t> fællesskab </a:t>
            </a:r>
          </a:p>
        </p:txBody>
      </p:sp>
      <p:sp>
        <p:nvSpPr>
          <p:cNvPr id="5" name="Content Placeholder 4"/>
          <p:cNvSpPr>
            <a:spLocks noGrp="1"/>
          </p:cNvSpPr>
          <p:nvPr>
            <p:ph idx="1"/>
          </p:nvPr>
        </p:nvSpPr>
        <p:spPr/>
        <p:txBody>
          <a:bodyPr/>
          <a:lstStyle/>
          <a:p>
            <a:pPr marL="342900" indent="-342900">
              <a:buFontTx/>
              <a:buChar char="-"/>
            </a:pPr>
            <a:r>
              <a:rPr lang="da-DK" sz="3200" dirty="0"/>
              <a:t>A </a:t>
            </a:r>
            <a:r>
              <a:rPr lang="da-DK" sz="3200" dirty="0" err="1"/>
              <a:t>keyword</a:t>
            </a:r>
            <a:r>
              <a:rPr lang="da-DK" sz="3200" dirty="0"/>
              <a:t> of Danish </a:t>
            </a:r>
          </a:p>
          <a:p>
            <a:pPr marL="342900" indent="-342900">
              <a:buFontTx/>
              <a:buChar char="-"/>
            </a:pPr>
            <a:r>
              <a:rPr lang="da-DK" sz="3200" dirty="0"/>
              <a:t>To provide a basis for an </a:t>
            </a:r>
            <a:r>
              <a:rPr lang="da-DK" sz="3200" dirty="0" err="1"/>
              <a:t>entry</a:t>
            </a:r>
            <a:r>
              <a:rPr lang="da-DK" sz="3200" dirty="0"/>
              <a:t> in a Danish </a:t>
            </a:r>
            <a:r>
              <a:rPr lang="da-DK" sz="3200" dirty="0" err="1"/>
              <a:t>Cultural</a:t>
            </a:r>
            <a:r>
              <a:rPr lang="da-DK" sz="3200" dirty="0"/>
              <a:t> Dictionary, part of the </a:t>
            </a:r>
            <a:r>
              <a:rPr lang="da-DK" sz="3200" dirty="0" err="1"/>
              <a:t>project</a:t>
            </a:r>
            <a:r>
              <a:rPr lang="da-DK" sz="3200" dirty="0"/>
              <a:t> Danish in the </a:t>
            </a:r>
            <a:r>
              <a:rPr lang="da-DK" sz="3200" dirty="0" err="1"/>
              <a:t>Making</a:t>
            </a:r>
            <a:r>
              <a:rPr lang="da-DK" sz="3200" dirty="0"/>
              <a:t> </a:t>
            </a:r>
          </a:p>
          <a:p>
            <a:pPr marL="342900" indent="-342900">
              <a:buFontTx/>
              <a:buChar char="-"/>
            </a:pPr>
            <a:r>
              <a:rPr lang="da-DK" sz="3200" dirty="0"/>
              <a:t>A </a:t>
            </a:r>
            <a:r>
              <a:rPr lang="da-DK" sz="3200" dirty="0" err="1"/>
              <a:t>complex</a:t>
            </a:r>
            <a:r>
              <a:rPr lang="da-DK" sz="3200" dirty="0"/>
              <a:t> term </a:t>
            </a:r>
            <a:r>
              <a:rPr lang="da-DK" sz="3200" dirty="0" err="1"/>
              <a:t>which</a:t>
            </a:r>
            <a:r>
              <a:rPr lang="da-DK" sz="3200" dirty="0"/>
              <a:t> </a:t>
            </a:r>
            <a:r>
              <a:rPr lang="da-DK" sz="3200" dirty="0" err="1"/>
              <a:t>shapes</a:t>
            </a:r>
            <a:r>
              <a:rPr lang="da-DK" sz="3200" dirty="0"/>
              <a:t> norms for social </a:t>
            </a:r>
            <a:r>
              <a:rPr lang="da-DK" sz="3200" dirty="0" err="1"/>
              <a:t>behaviour</a:t>
            </a:r>
            <a:endParaRPr lang="da-DK" sz="3200" dirty="0"/>
          </a:p>
          <a:p>
            <a:pPr marL="342900" indent="-342900">
              <a:buFontTx/>
              <a:buChar char="-"/>
            </a:pPr>
            <a:r>
              <a:rPr lang="da-DK" sz="3200" dirty="0"/>
              <a:t>A large part of Danish national narrative </a:t>
            </a:r>
          </a:p>
        </p:txBody>
      </p:sp>
    </p:spTree>
    <p:custDataLst>
      <p:tags r:id="rId1"/>
    </p:custDataLst>
    <p:extLst>
      <p:ext uri="{BB962C8B-B14F-4D97-AF65-F5344CB8AC3E}">
        <p14:creationId xmlns:p14="http://schemas.microsoft.com/office/powerpoint/2010/main" val="2813365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3CBF-1FB8-D8FD-35CA-C57AC67044C9}"/>
              </a:ext>
            </a:extLst>
          </p:cNvPr>
          <p:cNvSpPr>
            <a:spLocks noGrp="1"/>
          </p:cNvSpPr>
          <p:nvPr>
            <p:ph type="title"/>
          </p:nvPr>
        </p:nvSpPr>
        <p:spPr/>
        <p:txBody>
          <a:bodyPr/>
          <a:lstStyle/>
          <a:p>
            <a:r>
              <a:rPr lang="da-DK" dirty="0" err="1"/>
              <a:t>What</a:t>
            </a:r>
            <a:r>
              <a:rPr lang="da-DK" dirty="0"/>
              <a:t> is fællesskab </a:t>
            </a:r>
          </a:p>
        </p:txBody>
      </p:sp>
      <p:sp>
        <p:nvSpPr>
          <p:cNvPr id="3" name="Content Placeholder 2">
            <a:extLst>
              <a:ext uri="{FF2B5EF4-FFF2-40B4-BE49-F238E27FC236}">
                <a16:creationId xmlns:a16="http://schemas.microsoft.com/office/drawing/2014/main" id="{8F37A623-BF8E-ACD4-69E6-1B9057705B98}"/>
              </a:ext>
            </a:extLst>
          </p:cNvPr>
          <p:cNvSpPr>
            <a:spLocks noGrp="1"/>
          </p:cNvSpPr>
          <p:nvPr>
            <p:ph idx="1"/>
          </p:nvPr>
        </p:nvSpPr>
        <p:spPr>
          <a:xfrm>
            <a:off x="990601" y="1373021"/>
            <a:ext cx="10220325" cy="4521366"/>
          </a:xfrm>
        </p:spPr>
        <p:txBody>
          <a:bodyPr/>
          <a:lstStyle/>
          <a:p>
            <a:r>
              <a:rPr lang="da-DK" dirty="0" err="1"/>
              <a:t>Something</a:t>
            </a:r>
            <a:r>
              <a:rPr lang="da-DK" dirty="0"/>
              <a:t> (a </a:t>
            </a:r>
            <a:r>
              <a:rPr lang="da-DK" dirty="0" err="1"/>
              <a:t>noun</a:t>
            </a:r>
            <a:r>
              <a:rPr lang="da-DK" dirty="0"/>
              <a:t>) fælles (common, </a:t>
            </a:r>
            <a:r>
              <a:rPr lang="da-DK" dirty="0" err="1"/>
              <a:t>shared</a:t>
            </a:r>
            <a:r>
              <a:rPr lang="da-DK" dirty="0"/>
              <a:t>) + skab (-</a:t>
            </a:r>
            <a:r>
              <a:rPr lang="da-DK" dirty="0" err="1"/>
              <a:t>ship</a:t>
            </a:r>
            <a:r>
              <a:rPr lang="da-DK" dirty="0"/>
              <a:t>, but </a:t>
            </a:r>
            <a:r>
              <a:rPr lang="da-DK" dirty="0" err="1"/>
              <a:t>also</a:t>
            </a:r>
            <a:r>
              <a:rPr lang="da-DK" dirty="0"/>
              <a:t> ”</a:t>
            </a:r>
            <a:r>
              <a:rPr lang="da-DK" dirty="0" err="1"/>
              <a:t>create</a:t>
            </a:r>
            <a:r>
              <a:rPr lang="da-DK" dirty="0"/>
              <a:t>”) </a:t>
            </a:r>
          </a:p>
          <a:p>
            <a:endParaRPr lang="da-DK" dirty="0"/>
          </a:p>
          <a:p>
            <a:pPr>
              <a:buNone/>
            </a:pPr>
            <a:r>
              <a:rPr lang="da-DK" dirty="0"/>
              <a:t>A </a:t>
            </a:r>
            <a:r>
              <a:rPr lang="da-DK" i="1" dirty="0"/>
              <a:t>fællesskab</a:t>
            </a:r>
            <a:r>
              <a:rPr lang="da-DK" dirty="0"/>
              <a:t> </a:t>
            </a:r>
            <a:r>
              <a:rPr lang="da-DK" dirty="0" err="1"/>
              <a:t>can</a:t>
            </a:r>
            <a:r>
              <a:rPr lang="da-DK" dirty="0"/>
              <a:t> do </a:t>
            </a:r>
            <a:r>
              <a:rPr lang="da-DK" dirty="0" err="1"/>
              <a:t>some</a:t>
            </a:r>
            <a:r>
              <a:rPr lang="da-DK" dirty="0"/>
              <a:t> </a:t>
            </a:r>
            <a:r>
              <a:rPr lang="da-DK" dirty="0" err="1"/>
              <a:t>things</a:t>
            </a:r>
            <a:r>
              <a:rPr lang="da-DK" dirty="0"/>
              <a:t>: </a:t>
            </a:r>
          </a:p>
          <a:p>
            <a:pPr>
              <a:buNone/>
            </a:pPr>
            <a:r>
              <a:rPr lang="da-DK" dirty="0"/>
              <a:t>Skabe, udarbejde, udvikle, vise styrke, kræve, udrette </a:t>
            </a:r>
            <a:br>
              <a:rPr lang="da-DK" dirty="0"/>
            </a:br>
            <a:r>
              <a:rPr lang="da-DK" dirty="0" err="1"/>
              <a:t>Create</a:t>
            </a:r>
            <a:r>
              <a:rPr lang="da-DK" dirty="0"/>
              <a:t>, </a:t>
            </a:r>
            <a:r>
              <a:rPr lang="da-DK" dirty="0" err="1"/>
              <a:t>draw</a:t>
            </a:r>
            <a:r>
              <a:rPr lang="da-DK" dirty="0"/>
              <a:t> up, </a:t>
            </a:r>
            <a:r>
              <a:rPr lang="da-DK" dirty="0" err="1"/>
              <a:t>develop</a:t>
            </a:r>
            <a:r>
              <a:rPr lang="da-DK" dirty="0"/>
              <a:t>, show </a:t>
            </a:r>
            <a:r>
              <a:rPr lang="da-DK" dirty="0" err="1"/>
              <a:t>strength</a:t>
            </a:r>
            <a:r>
              <a:rPr lang="da-DK" dirty="0"/>
              <a:t>, </a:t>
            </a:r>
            <a:r>
              <a:rPr lang="da-DK" dirty="0" err="1"/>
              <a:t>make</a:t>
            </a:r>
            <a:r>
              <a:rPr lang="da-DK" dirty="0"/>
              <a:t> </a:t>
            </a:r>
            <a:r>
              <a:rPr lang="da-DK" dirty="0" err="1"/>
              <a:t>demands</a:t>
            </a:r>
            <a:r>
              <a:rPr lang="da-DK" dirty="0"/>
              <a:t>, </a:t>
            </a:r>
            <a:r>
              <a:rPr lang="da-DK" dirty="0" err="1"/>
              <a:t>accomplish</a:t>
            </a:r>
            <a:r>
              <a:rPr lang="da-DK" dirty="0"/>
              <a:t> </a:t>
            </a:r>
          </a:p>
          <a:p>
            <a:pPr>
              <a:buNone/>
            </a:pPr>
            <a:endParaRPr lang="da-DK" dirty="0"/>
          </a:p>
          <a:p>
            <a:pPr>
              <a:buNone/>
            </a:pPr>
            <a:r>
              <a:rPr lang="da-DK" dirty="0"/>
              <a:t>People </a:t>
            </a:r>
            <a:r>
              <a:rPr lang="da-DK" dirty="0" err="1"/>
              <a:t>can</a:t>
            </a:r>
            <a:r>
              <a:rPr lang="da-DK" dirty="0"/>
              <a:t> </a:t>
            </a:r>
            <a:r>
              <a:rPr lang="da-DK" dirty="0" err="1"/>
              <a:t>also</a:t>
            </a:r>
            <a:r>
              <a:rPr lang="da-DK" dirty="0"/>
              <a:t> do </a:t>
            </a:r>
            <a:r>
              <a:rPr lang="da-DK" dirty="0" err="1"/>
              <a:t>some</a:t>
            </a:r>
            <a:r>
              <a:rPr lang="da-DK" dirty="0"/>
              <a:t> </a:t>
            </a:r>
            <a:r>
              <a:rPr lang="da-DK" dirty="0" err="1"/>
              <a:t>things</a:t>
            </a:r>
            <a:r>
              <a:rPr lang="da-DK" dirty="0"/>
              <a:t> in </a:t>
            </a:r>
            <a:r>
              <a:rPr lang="da-DK" i="1" dirty="0"/>
              <a:t>fællesskab: </a:t>
            </a:r>
          </a:p>
          <a:p>
            <a:pPr>
              <a:buNone/>
            </a:pPr>
            <a:r>
              <a:rPr lang="da-DK" dirty="0"/>
              <a:t>Løse, eje, arbejde, skabe, løfte, beslutte</a:t>
            </a:r>
            <a:br>
              <a:rPr lang="da-DK" dirty="0"/>
            </a:br>
            <a:r>
              <a:rPr lang="da-DK" dirty="0" err="1"/>
              <a:t>Solve</a:t>
            </a:r>
            <a:r>
              <a:rPr lang="da-DK" dirty="0"/>
              <a:t>, </a:t>
            </a:r>
            <a:r>
              <a:rPr lang="da-DK" dirty="0" err="1"/>
              <a:t>own</a:t>
            </a:r>
            <a:r>
              <a:rPr lang="da-DK" dirty="0"/>
              <a:t>, </a:t>
            </a:r>
            <a:r>
              <a:rPr lang="da-DK" dirty="0" err="1"/>
              <a:t>work</a:t>
            </a:r>
            <a:r>
              <a:rPr lang="da-DK" dirty="0"/>
              <a:t>, </a:t>
            </a:r>
            <a:r>
              <a:rPr lang="da-DK" dirty="0" err="1"/>
              <a:t>create</a:t>
            </a:r>
            <a:r>
              <a:rPr lang="da-DK" dirty="0"/>
              <a:t>, lift, </a:t>
            </a:r>
            <a:r>
              <a:rPr lang="da-DK" dirty="0" err="1"/>
              <a:t>decide</a:t>
            </a:r>
            <a:r>
              <a:rPr lang="da-DK" dirty="0"/>
              <a:t> </a:t>
            </a:r>
          </a:p>
          <a:p>
            <a:pPr>
              <a:buNone/>
            </a:pPr>
            <a:endParaRPr lang="da-DK" dirty="0"/>
          </a:p>
          <a:p>
            <a:pPr>
              <a:buNone/>
            </a:pPr>
            <a:r>
              <a:rPr lang="da-DK" dirty="0"/>
              <a:t>The difference </a:t>
            </a:r>
            <a:r>
              <a:rPr lang="da-DK" dirty="0" err="1"/>
              <a:t>mainly</a:t>
            </a:r>
            <a:r>
              <a:rPr lang="da-DK" dirty="0"/>
              <a:t> </a:t>
            </a:r>
            <a:r>
              <a:rPr lang="da-DK" dirty="0" err="1"/>
              <a:t>being</a:t>
            </a:r>
            <a:r>
              <a:rPr lang="da-DK" dirty="0"/>
              <a:t> </a:t>
            </a:r>
            <a:r>
              <a:rPr lang="da-DK" dirty="0" err="1"/>
              <a:t>between</a:t>
            </a:r>
            <a:r>
              <a:rPr lang="da-DK" dirty="0"/>
              <a:t> </a:t>
            </a:r>
            <a:r>
              <a:rPr lang="da-DK" dirty="0" err="1"/>
              <a:t>external</a:t>
            </a:r>
            <a:r>
              <a:rPr lang="da-DK" dirty="0"/>
              <a:t> action, </a:t>
            </a:r>
            <a:r>
              <a:rPr lang="da-DK" dirty="0" err="1"/>
              <a:t>what</a:t>
            </a:r>
            <a:r>
              <a:rPr lang="da-DK" dirty="0"/>
              <a:t> the </a:t>
            </a:r>
            <a:r>
              <a:rPr lang="da-DK" dirty="0" err="1"/>
              <a:t>people</a:t>
            </a:r>
            <a:r>
              <a:rPr lang="da-DK" dirty="0"/>
              <a:t> </a:t>
            </a:r>
            <a:r>
              <a:rPr lang="da-DK" dirty="0" err="1"/>
              <a:t>who</a:t>
            </a:r>
            <a:r>
              <a:rPr lang="da-DK" dirty="0"/>
              <a:t> </a:t>
            </a:r>
            <a:r>
              <a:rPr lang="da-DK" dirty="0" err="1"/>
              <a:t>are</a:t>
            </a:r>
            <a:r>
              <a:rPr lang="da-DK" dirty="0"/>
              <a:t> part of the </a:t>
            </a:r>
            <a:r>
              <a:rPr lang="da-DK" i="1" dirty="0"/>
              <a:t>fællesskab</a:t>
            </a:r>
            <a:r>
              <a:rPr lang="da-DK" dirty="0"/>
              <a:t> do </a:t>
            </a:r>
            <a:r>
              <a:rPr lang="da-DK" dirty="0" err="1"/>
              <a:t>together</a:t>
            </a:r>
            <a:r>
              <a:rPr lang="da-DK" dirty="0"/>
              <a:t> in the </a:t>
            </a:r>
            <a:r>
              <a:rPr lang="da-DK" dirty="0" err="1"/>
              <a:t>world</a:t>
            </a:r>
            <a:r>
              <a:rPr lang="da-DK" dirty="0"/>
              <a:t>, and </a:t>
            </a:r>
            <a:r>
              <a:rPr lang="da-DK" dirty="0" err="1"/>
              <a:t>internal</a:t>
            </a:r>
            <a:r>
              <a:rPr lang="da-DK" dirty="0"/>
              <a:t> action, </a:t>
            </a:r>
            <a:r>
              <a:rPr lang="da-DK" dirty="0" err="1"/>
              <a:t>what</a:t>
            </a:r>
            <a:r>
              <a:rPr lang="da-DK" dirty="0"/>
              <a:t> the </a:t>
            </a:r>
            <a:r>
              <a:rPr lang="da-DK" dirty="0" err="1"/>
              <a:t>people</a:t>
            </a:r>
            <a:r>
              <a:rPr lang="da-DK" dirty="0"/>
              <a:t> </a:t>
            </a:r>
            <a:r>
              <a:rPr lang="da-DK" dirty="0" err="1"/>
              <a:t>who</a:t>
            </a:r>
            <a:r>
              <a:rPr lang="da-DK" dirty="0"/>
              <a:t> </a:t>
            </a:r>
            <a:r>
              <a:rPr lang="da-DK" dirty="0" err="1"/>
              <a:t>are</a:t>
            </a:r>
            <a:r>
              <a:rPr lang="da-DK" dirty="0"/>
              <a:t> part of the </a:t>
            </a:r>
            <a:r>
              <a:rPr lang="da-DK" i="1" dirty="0"/>
              <a:t>fællesskab</a:t>
            </a:r>
            <a:r>
              <a:rPr lang="da-DK" dirty="0"/>
              <a:t> do with and for </a:t>
            </a:r>
            <a:r>
              <a:rPr lang="da-DK" dirty="0" err="1"/>
              <a:t>each</a:t>
            </a:r>
            <a:r>
              <a:rPr lang="da-DK" dirty="0"/>
              <a:t> </a:t>
            </a:r>
            <a:r>
              <a:rPr lang="da-DK" dirty="0" err="1"/>
              <a:t>othter</a:t>
            </a:r>
            <a:r>
              <a:rPr lang="da-DK" dirty="0"/>
              <a:t> </a:t>
            </a:r>
          </a:p>
          <a:p>
            <a:pPr>
              <a:buNone/>
            </a:pPr>
            <a:endParaRPr lang="da-DK" dirty="0"/>
          </a:p>
          <a:p>
            <a:pPr>
              <a:buNone/>
            </a:pPr>
            <a:endParaRPr lang="da-DK" dirty="0"/>
          </a:p>
        </p:txBody>
      </p:sp>
      <p:sp>
        <p:nvSpPr>
          <p:cNvPr id="4" name="Date Placeholder 3">
            <a:extLst>
              <a:ext uri="{FF2B5EF4-FFF2-40B4-BE49-F238E27FC236}">
                <a16:creationId xmlns:a16="http://schemas.microsoft.com/office/drawing/2014/main" id="{24AEC382-FE4F-FC39-D982-60836AA39CC0}"/>
              </a:ext>
            </a:extLst>
          </p:cNvPr>
          <p:cNvSpPr>
            <a:spLocks noGrp="1"/>
          </p:cNvSpPr>
          <p:nvPr>
            <p:ph type="dt" sz="half" idx="10"/>
          </p:nvPr>
        </p:nvSpPr>
        <p:spPr/>
        <p:txBody>
          <a:bodyPr/>
          <a:lstStyle/>
          <a:p>
            <a:fld id="{C2339633-1949-40E3-B71F-08B4F16CF456}" type="datetime1">
              <a:rPr lang="da-DK" smtClean="0"/>
              <a:t>21-06-2023</a:t>
            </a:fld>
            <a:r>
              <a:rPr lang="da-DK"/>
              <a:t>06-06-2023</a:t>
            </a:r>
            <a:endParaRPr lang="da-DK" dirty="0"/>
          </a:p>
        </p:txBody>
      </p:sp>
    </p:spTree>
    <p:extLst>
      <p:ext uri="{BB962C8B-B14F-4D97-AF65-F5344CB8AC3E}">
        <p14:creationId xmlns:p14="http://schemas.microsoft.com/office/powerpoint/2010/main" val="341572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Range </a:t>
            </a:r>
          </a:p>
        </p:txBody>
      </p:sp>
      <p:sp>
        <p:nvSpPr>
          <p:cNvPr id="5" name="Content Placeholder 4"/>
          <p:cNvSpPr>
            <a:spLocks noGrp="1"/>
          </p:cNvSpPr>
          <p:nvPr>
            <p:ph idx="1"/>
          </p:nvPr>
        </p:nvSpPr>
        <p:spPr/>
        <p:txBody>
          <a:bodyPr/>
          <a:lstStyle/>
          <a:p>
            <a:pPr marL="342900" indent="-342900">
              <a:buFont typeface="Arial" panose="020B0604020202020204" pitchFamily="34" charset="0"/>
              <a:buChar char="•"/>
            </a:pPr>
            <a:endParaRPr lang="da-DK" dirty="0"/>
          </a:p>
          <a:p>
            <a:pPr marL="342900" indent="-342900">
              <a:buFont typeface="Arial" panose="020B0604020202020204" pitchFamily="34" charset="0"/>
              <a:buChar char="•"/>
            </a:pPr>
            <a:r>
              <a:rPr lang="da-DK" dirty="0"/>
              <a:t> </a:t>
            </a:r>
            <a:r>
              <a:rPr lang="da-DK" i="1" dirty="0"/>
              <a:t>Højskole</a:t>
            </a:r>
            <a:r>
              <a:rPr lang="da-DK" dirty="0"/>
              <a:t> – lit. high school, </a:t>
            </a:r>
            <a:r>
              <a:rPr lang="da-DK" dirty="0" err="1"/>
              <a:t>adult</a:t>
            </a:r>
            <a:r>
              <a:rPr lang="da-DK" dirty="0"/>
              <a:t> (</a:t>
            </a:r>
            <a:r>
              <a:rPr lang="da-DK" dirty="0" err="1"/>
              <a:t>usually</a:t>
            </a:r>
            <a:r>
              <a:rPr lang="da-DK" dirty="0"/>
              <a:t> boarding) schools </a:t>
            </a:r>
            <a:r>
              <a:rPr lang="da-DK" dirty="0" err="1"/>
              <a:t>where</a:t>
            </a:r>
            <a:r>
              <a:rPr lang="da-DK" dirty="0"/>
              <a:t> students </a:t>
            </a:r>
            <a:r>
              <a:rPr lang="da-DK" dirty="0" err="1"/>
              <a:t>study</a:t>
            </a:r>
            <a:r>
              <a:rPr lang="da-DK" dirty="0"/>
              <a:t> art, </a:t>
            </a:r>
            <a:r>
              <a:rPr lang="da-DK" dirty="0" err="1"/>
              <a:t>crafts</a:t>
            </a:r>
            <a:r>
              <a:rPr lang="da-DK" dirty="0"/>
              <a:t>, sport, nature, etc. </a:t>
            </a:r>
            <a:r>
              <a:rPr lang="da-DK" dirty="0" err="1"/>
              <a:t>without</a:t>
            </a:r>
            <a:r>
              <a:rPr lang="da-DK" dirty="0"/>
              <a:t> </a:t>
            </a:r>
            <a:r>
              <a:rPr lang="da-DK" dirty="0" err="1"/>
              <a:t>taking</a:t>
            </a:r>
            <a:r>
              <a:rPr lang="da-DK" dirty="0"/>
              <a:t> </a:t>
            </a:r>
            <a:r>
              <a:rPr lang="da-DK" dirty="0" err="1"/>
              <a:t>exams</a:t>
            </a:r>
            <a:r>
              <a:rPr lang="da-DK" dirty="0"/>
              <a:t> or </a:t>
            </a:r>
            <a:r>
              <a:rPr lang="da-DK" dirty="0" err="1"/>
              <a:t>receiving</a:t>
            </a:r>
            <a:r>
              <a:rPr lang="da-DK" dirty="0"/>
              <a:t> </a:t>
            </a:r>
            <a:r>
              <a:rPr lang="da-DK" dirty="0" err="1"/>
              <a:t>certification</a:t>
            </a:r>
            <a:r>
              <a:rPr lang="da-DK" dirty="0"/>
              <a:t>. The students </a:t>
            </a:r>
            <a:r>
              <a:rPr lang="da-DK" dirty="0" err="1"/>
              <a:t>experience</a:t>
            </a:r>
            <a:r>
              <a:rPr lang="da-DK" dirty="0"/>
              <a:t> a </a:t>
            </a:r>
            <a:r>
              <a:rPr lang="da-DK" i="1" dirty="0"/>
              <a:t>fællesskab</a:t>
            </a:r>
            <a:r>
              <a:rPr lang="da-DK" dirty="0"/>
              <a:t> with </a:t>
            </a:r>
            <a:r>
              <a:rPr lang="da-DK" dirty="0" err="1"/>
              <a:t>each</a:t>
            </a:r>
            <a:r>
              <a:rPr lang="da-DK" dirty="0"/>
              <a:t> </a:t>
            </a:r>
            <a:r>
              <a:rPr lang="da-DK" dirty="0" err="1"/>
              <a:t>other</a:t>
            </a:r>
            <a:r>
              <a:rPr lang="da-DK" dirty="0"/>
              <a:t> </a:t>
            </a:r>
          </a:p>
          <a:p>
            <a:pPr>
              <a:buNone/>
            </a:pPr>
            <a:endParaRPr lang="da-DK" dirty="0"/>
          </a:p>
          <a:p>
            <a:pPr marL="342900" indent="-342900">
              <a:buFont typeface="Arial" panose="020B0604020202020204" pitchFamily="34" charset="0"/>
              <a:buChar char="•"/>
            </a:pPr>
            <a:r>
              <a:rPr lang="da-DK" dirty="0"/>
              <a:t> </a:t>
            </a:r>
            <a:r>
              <a:rPr lang="da-DK" i="1" dirty="0"/>
              <a:t>Fællesskab</a:t>
            </a:r>
            <a:r>
              <a:rPr lang="da-DK" i="1" u="sng" dirty="0"/>
              <a:t>et</a:t>
            </a:r>
            <a:r>
              <a:rPr lang="da-DK" dirty="0"/>
              <a:t> – lit. The </a:t>
            </a:r>
            <a:r>
              <a:rPr lang="da-DK" i="1" dirty="0"/>
              <a:t>Fællesskab</a:t>
            </a:r>
            <a:r>
              <a:rPr lang="da-DK" dirty="0"/>
              <a:t>. </a:t>
            </a:r>
            <a:r>
              <a:rPr lang="da-DK" dirty="0" err="1"/>
              <a:t>Usually</a:t>
            </a:r>
            <a:r>
              <a:rPr lang="da-DK" dirty="0"/>
              <a:t> </a:t>
            </a:r>
            <a:r>
              <a:rPr lang="da-DK" dirty="0" err="1"/>
              <a:t>refers</a:t>
            </a:r>
            <a:r>
              <a:rPr lang="da-DK" dirty="0"/>
              <a:t> to society or the nation as a </a:t>
            </a:r>
            <a:r>
              <a:rPr lang="da-DK" dirty="0" err="1"/>
              <a:t>whole</a:t>
            </a:r>
            <a:r>
              <a:rPr lang="da-DK" dirty="0"/>
              <a:t>, </a:t>
            </a:r>
            <a:r>
              <a:rPr lang="da-DK" dirty="0" err="1"/>
              <a:t>typically</a:t>
            </a:r>
            <a:r>
              <a:rPr lang="da-DK" dirty="0"/>
              <a:t> </a:t>
            </a:r>
            <a:r>
              <a:rPr lang="da-DK" dirty="0" err="1"/>
              <a:t>employed</a:t>
            </a:r>
            <a:r>
              <a:rPr lang="da-DK" dirty="0"/>
              <a:t> by </a:t>
            </a:r>
            <a:r>
              <a:rPr lang="da-DK" dirty="0" err="1"/>
              <a:t>politicians</a:t>
            </a:r>
            <a:r>
              <a:rPr lang="da-DK" dirty="0"/>
              <a:t>. </a:t>
            </a:r>
          </a:p>
          <a:p>
            <a:pPr>
              <a:buNone/>
            </a:pPr>
            <a:endParaRPr lang="da-DK" dirty="0"/>
          </a:p>
          <a:p>
            <a:pPr marL="342900" indent="-342900">
              <a:buFont typeface="Arial" panose="020B0604020202020204" pitchFamily="34" charset="0"/>
              <a:buChar char="•"/>
            </a:pPr>
            <a:r>
              <a:rPr lang="da-DK" dirty="0"/>
              <a:t>Det Europæiske Fællesskab – the Danish </a:t>
            </a:r>
            <a:r>
              <a:rPr lang="da-DK" dirty="0" err="1"/>
              <a:t>name</a:t>
            </a:r>
            <a:r>
              <a:rPr lang="da-DK" dirty="0"/>
              <a:t> for the European </a:t>
            </a:r>
            <a:r>
              <a:rPr lang="da-DK" dirty="0" err="1"/>
              <a:t>Economic</a:t>
            </a:r>
            <a:r>
              <a:rPr lang="da-DK" dirty="0"/>
              <a:t> Community (1957-1993). The (non-</a:t>
            </a:r>
            <a:r>
              <a:rPr lang="da-DK" dirty="0" err="1"/>
              <a:t>capitalised</a:t>
            </a:r>
            <a:r>
              <a:rPr lang="da-DK" dirty="0"/>
              <a:t>)  </a:t>
            </a:r>
            <a:r>
              <a:rPr lang="da-DK" dirty="0" err="1"/>
              <a:t>phrase</a:t>
            </a:r>
            <a:r>
              <a:rPr lang="da-DK" dirty="0"/>
              <a:t> is still </a:t>
            </a:r>
            <a:r>
              <a:rPr lang="da-DK" dirty="0" err="1"/>
              <a:t>used</a:t>
            </a:r>
            <a:r>
              <a:rPr lang="da-DK" dirty="0"/>
              <a:t> to </a:t>
            </a:r>
            <a:r>
              <a:rPr lang="da-DK" dirty="0" err="1"/>
              <a:t>refer</a:t>
            </a:r>
            <a:r>
              <a:rPr lang="da-DK" dirty="0"/>
              <a:t> to a sense of </a:t>
            </a:r>
            <a:r>
              <a:rPr lang="da-DK" dirty="0" err="1"/>
              <a:t>solidarity</a:t>
            </a:r>
            <a:r>
              <a:rPr lang="da-DK" dirty="0"/>
              <a:t> and </a:t>
            </a:r>
            <a:r>
              <a:rPr lang="da-DK" dirty="0" err="1"/>
              <a:t>similarity</a:t>
            </a:r>
            <a:r>
              <a:rPr lang="da-DK" dirty="0"/>
              <a:t> </a:t>
            </a:r>
            <a:r>
              <a:rPr lang="da-DK" dirty="0" err="1"/>
              <a:t>between</a:t>
            </a:r>
            <a:r>
              <a:rPr lang="da-DK" dirty="0"/>
              <a:t> </a:t>
            </a:r>
            <a:r>
              <a:rPr lang="da-DK" dirty="0" err="1"/>
              <a:t>member</a:t>
            </a:r>
            <a:r>
              <a:rPr lang="da-DK" dirty="0"/>
              <a:t> </a:t>
            </a:r>
            <a:r>
              <a:rPr lang="da-DK" dirty="0" err="1"/>
              <a:t>countries</a:t>
            </a:r>
            <a:r>
              <a:rPr lang="da-DK" dirty="0"/>
              <a:t>, </a:t>
            </a:r>
            <a:r>
              <a:rPr lang="da-DK" dirty="0" err="1"/>
              <a:t>also</a:t>
            </a:r>
            <a:r>
              <a:rPr lang="da-DK" dirty="0"/>
              <a:t> </a:t>
            </a:r>
            <a:r>
              <a:rPr lang="da-DK" dirty="0" err="1"/>
              <a:t>typically</a:t>
            </a:r>
            <a:r>
              <a:rPr lang="da-DK" dirty="0"/>
              <a:t> </a:t>
            </a:r>
            <a:r>
              <a:rPr lang="da-DK" dirty="0" err="1"/>
              <a:t>employed</a:t>
            </a:r>
            <a:r>
              <a:rPr lang="da-DK" dirty="0"/>
              <a:t> by </a:t>
            </a:r>
            <a:r>
              <a:rPr lang="da-DK" dirty="0" err="1"/>
              <a:t>politicians</a:t>
            </a:r>
            <a:r>
              <a:rPr lang="da-DK" dirty="0"/>
              <a:t> </a:t>
            </a:r>
          </a:p>
        </p:txBody>
      </p:sp>
    </p:spTree>
    <p:custDataLst>
      <p:tags r:id="rId1"/>
    </p:custDataLst>
    <p:extLst>
      <p:ext uri="{BB962C8B-B14F-4D97-AF65-F5344CB8AC3E}">
        <p14:creationId xmlns:p14="http://schemas.microsoft.com/office/powerpoint/2010/main" val="3535925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9211-4182-8360-6C26-B557350D6D5B}"/>
              </a:ext>
            </a:extLst>
          </p:cNvPr>
          <p:cNvSpPr>
            <a:spLocks noGrp="1"/>
          </p:cNvSpPr>
          <p:nvPr>
            <p:ph type="title"/>
          </p:nvPr>
        </p:nvSpPr>
        <p:spPr/>
        <p:txBody>
          <a:bodyPr/>
          <a:lstStyle/>
          <a:p>
            <a:r>
              <a:rPr lang="da-DK" dirty="0" err="1"/>
              <a:t>Similarity</a:t>
            </a:r>
            <a:r>
              <a:rPr lang="da-DK" dirty="0"/>
              <a:t> and </a:t>
            </a:r>
            <a:r>
              <a:rPr lang="da-DK" dirty="0" err="1"/>
              <a:t>sociality</a:t>
            </a:r>
            <a:r>
              <a:rPr lang="da-DK" dirty="0"/>
              <a:t>, ”</a:t>
            </a:r>
            <a:r>
              <a:rPr lang="da-DK" dirty="0" err="1"/>
              <a:t>we</a:t>
            </a:r>
            <a:r>
              <a:rPr lang="da-DK" dirty="0"/>
              <a:t>”</a:t>
            </a:r>
          </a:p>
        </p:txBody>
      </p:sp>
      <p:sp>
        <p:nvSpPr>
          <p:cNvPr id="3" name="Content Placeholder 2">
            <a:extLst>
              <a:ext uri="{FF2B5EF4-FFF2-40B4-BE49-F238E27FC236}">
                <a16:creationId xmlns:a16="http://schemas.microsoft.com/office/drawing/2014/main" id="{88433165-72AD-2936-5B13-003BE901C9CA}"/>
              </a:ext>
            </a:extLst>
          </p:cNvPr>
          <p:cNvSpPr>
            <a:spLocks noGrp="1"/>
          </p:cNvSpPr>
          <p:nvPr>
            <p:ph idx="1"/>
          </p:nvPr>
        </p:nvSpPr>
        <p:spPr/>
        <p:txBody>
          <a:bodyPr/>
          <a:lstStyle/>
          <a:p>
            <a:r>
              <a:rPr lang="en-US" dirty="0"/>
              <a:t>“[A] We</a:t>
            </a:r>
          </a:p>
          <a:p>
            <a:r>
              <a:rPr lang="en-US" dirty="0"/>
              <a:t>a. 	all these [</a:t>
            </a:r>
            <a:r>
              <a:rPr lang="en-US" dirty="0" err="1"/>
              <a:t>someones</a:t>
            </a:r>
            <a:r>
              <a:rPr lang="en-US" dirty="0"/>
              <a:t>], I am one of all these [</a:t>
            </a:r>
            <a:r>
              <a:rPr lang="en-US" dirty="0" err="1"/>
              <a:t>someones</a:t>
            </a:r>
            <a:r>
              <a:rPr lang="en-US" dirty="0"/>
              <a:t>]</a:t>
            </a:r>
          </a:p>
          <a:p>
            <a:r>
              <a:rPr lang="en-US" dirty="0"/>
              <a:t>b.	 when I say this, I’m thinking about all these [</a:t>
            </a:r>
            <a:r>
              <a:rPr lang="en-US" dirty="0" err="1"/>
              <a:t>someones</a:t>
            </a:r>
            <a:r>
              <a:rPr lang="en-US" dirty="0"/>
              <a:t>] in the same way” (Goddard &amp; Wierzbicka, 2020:7)</a:t>
            </a:r>
          </a:p>
          <a:p>
            <a:endParaRPr lang="en-US" dirty="0"/>
          </a:p>
          <a:p>
            <a:r>
              <a:rPr lang="en-US" dirty="0"/>
              <a:t>- BUT – the homogeneity is not complete. Consider the related term </a:t>
            </a:r>
            <a:r>
              <a:rPr lang="en-US" i="1" dirty="0" err="1"/>
              <a:t>ildsjæl</a:t>
            </a:r>
            <a:r>
              <a:rPr lang="en-US" dirty="0"/>
              <a:t> (lit. fire-soul). </a:t>
            </a:r>
            <a:br>
              <a:rPr lang="en-US" dirty="0"/>
            </a:br>
            <a:r>
              <a:rPr lang="en-US" dirty="0"/>
              <a:t>“someone who does many good things for others”</a:t>
            </a:r>
          </a:p>
          <a:p>
            <a:endParaRPr lang="en-US" dirty="0"/>
          </a:p>
          <a:p>
            <a:pPr marL="342900" indent="-342900">
              <a:buFontTx/>
              <a:buChar char="-"/>
            </a:pPr>
            <a:r>
              <a:rPr lang="en-US" dirty="0"/>
              <a:t>Very highly valued kind of person, with many awards given within associations, companies, activist circles, etc. for </a:t>
            </a:r>
            <a:r>
              <a:rPr lang="en-US" i="1" dirty="0" err="1"/>
              <a:t>ildsjæle</a:t>
            </a:r>
            <a:endParaRPr lang="en-US" i="1" dirty="0"/>
          </a:p>
          <a:p>
            <a:pPr marL="342900" indent="-342900">
              <a:buFontTx/>
              <a:buChar char="-"/>
            </a:pPr>
            <a:endParaRPr lang="en-US" i="1" dirty="0"/>
          </a:p>
          <a:p>
            <a:pPr marL="342900" indent="-342900">
              <a:buFontTx/>
              <a:buChar char="-"/>
            </a:pPr>
            <a:r>
              <a:rPr lang="en-US" dirty="0"/>
              <a:t>These people usually take on the boring-but-important tasks within groups, making their contributions selfless and highly valued by others. This often means that they will be in positions of power, but these are considered a burden to them</a:t>
            </a:r>
          </a:p>
          <a:p>
            <a:pPr>
              <a:buNone/>
            </a:pPr>
            <a:endParaRPr lang="en-US" dirty="0"/>
          </a:p>
          <a:p>
            <a:endParaRPr lang="en-US" dirty="0"/>
          </a:p>
          <a:p>
            <a:endParaRPr lang="en-US" dirty="0"/>
          </a:p>
          <a:p>
            <a:endParaRPr lang="en-US" dirty="0"/>
          </a:p>
          <a:p>
            <a:endParaRPr lang="en-US" dirty="0"/>
          </a:p>
          <a:p>
            <a:endParaRPr lang="da-DK" dirty="0"/>
          </a:p>
        </p:txBody>
      </p:sp>
      <p:sp>
        <p:nvSpPr>
          <p:cNvPr id="4" name="Date Placeholder 3">
            <a:extLst>
              <a:ext uri="{FF2B5EF4-FFF2-40B4-BE49-F238E27FC236}">
                <a16:creationId xmlns:a16="http://schemas.microsoft.com/office/drawing/2014/main" id="{29DBDB41-5C4B-004E-67F6-6FFDB81A9D4B}"/>
              </a:ext>
            </a:extLst>
          </p:cNvPr>
          <p:cNvSpPr>
            <a:spLocks noGrp="1"/>
          </p:cNvSpPr>
          <p:nvPr>
            <p:ph type="dt" sz="half" idx="10"/>
          </p:nvPr>
        </p:nvSpPr>
        <p:spPr/>
        <p:txBody>
          <a:bodyPr/>
          <a:lstStyle/>
          <a:p>
            <a:fld id="{691317E0-16FD-48B1-8180-6F1FEC4911C1}" type="datetime1">
              <a:rPr lang="da-DK" smtClean="0"/>
              <a:t>21-06-2023</a:t>
            </a:fld>
            <a:r>
              <a:rPr lang="da-DK"/>
              <a:t>06-06-2023</a:t>
            </a:r>
            <a:endParaRPr lang="da-DK" dirty="0"/>
          </a:p>
        </p:txBody>
      </p:sp>
    </p:spTree>
    <p:extLst>
      <p:ext uri="{BB962C8B-B14F-4D97-AF65-F5344CB8AC3E}">
        <p14:creationId xmlns:p14="http://schemas.microsoft.com/office/powerpoint/2010/main" val="708512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B303-F648-2391-121B-B1ACE1274C3B}"/>
              </a:ext>
            </a:extLst>
          </p:cNvPr>
          <p:cNvSpPr>
            <a:spLocks noGrp="1"/>
          </p:cNvSpPr>
          <p:nvPr>
            <p:ph type="title"/>
          </p:nvPr>
        </p:nvSpPr>
        <p:spPr/>
        <p:txBody>
          <a:bodyPr/>
          <a:lstStyle/>
          <a:p>
            <a:r>
              <a:rPr lang="da-DK" dirty="0" err="1"/>
              <a:t>Individuality</a:t>
            </a:r>
            <a:r>
              <a:rPr lang="da-DK" dirty="0"/>
              <a:t> and </a:t>
            </a:r>
            <a:r>
              <a:rPr lang="da-DK" dirty="0" err="1"/>
              <a:t>collectivity</a:t>
            </a:r>
            <a:endParaRPr lang="da-DK" dirty="0"/>
          </a:p>
        </p:txBody>
      </p:sp>
      <p:sp>
        <p:nvSpPr>
          <p:cNvPr id="3" name="Content Placeholder 2">
            <a:extLst>
              <a:ext uri="{FF2B5EF4-FFF2-40B4-BE49-F238E27FC236}">
                <a16:creationId xmlns:a16="http://schemas.microsoft.com/office/drawing/2014/main" id="{B4239764-5E9D-D118-B8E3-0714280FAA02}"/>
              </a:ext>
            </a:extLst>
          </p:cNvPr>
          <p:cNvSpPr>
            <a:spLocks noGrp="1"/>
          </p:cNvSpPr>
          <p:nvPr>
            <p:ph idx="1"/>
          </p:nvPr>
        </p:nvSpPr>
        <p:spPr/>
        <p:txBody>
          <a:bodyPr/>
          <a:lstStyle/>
          <a:p>
            <a:r>
              <a:rPr lang="da-DK" dirty="0"/>
              <a:t>Fællesskab is </a:t>
            </a:r>
            <a:r>
              <a:rPr lang="da-DK" dirty="0" err="1"/>
              <a:t>often</a:t>
            </a:r>
            <a:r>
              <a:rPr lang="da-DK" dirty="0"/>
              <a:t> </a:t>
            </a:r>
            <a:r>
              <a:rPr lang="da-DK" dirty="0" err="1"/>
              <a:t>paired</a:t>
            </a:r>
            <a:r>
              <a:rPr lang="da-DK" dirty="0"/>
              <a:t> with </a:t>
            </a:r>
            <a:r>
              <a:rPr lang="da-DK" i="1" dirty="0"/>
              <a:t>individualitet </a:t>
            </a:r>
            <a:r>
              <a:rPr lang="da-DK" dirty="0"/>
              <a:t>(</a:t>
            </a:r>
            <a:r>
              <a:rPr lang="da-DK" dirty="0" err="1"/>
              <a:t>individuality</a:t>
            </a:r>
            <a:r>
              <a:rPr lang="da-DK" dirty="0"/>
              <a:t>) as an </a:t>
            </a:r>
            <a:r>
              <a:rPr lang="da-DK" dirty="0" err="1"/>
              <a:t>opposing</a:t>
            </a:r>
            <a:r>
              <a:rPr lang="da-DK" dirty="0"/>
              <a:t> force. </a:t>
            </a:r>
          </a:p>
          <a:p>
            <a:endParaRPr lang="da-DK" dirty="0"/>
          </a:p>
          <a:p>
            <a:pPr lvl="1"/>
            <a:r>
              <a:rPr lang="da-DK" dirty="0" err="1"/>
              <a:t>When</a:t>
            </a:r>
            <a:r>
              <a:rPr lang="da-DK" dirty="0"/>
              <a:t> in a fællesskab, </a:t>
            </a:r>
            <a:r>
              <a:rPr lang="da-DK" dirty="0" err="1"/>
              <a:t>people</a:t>
            </a:r>
            <a:r>
              <a:rPr lang="da-DK" dirty="0"/>
              <a:t> </a:t>
            </a:r>
            <a:r>
              <a:rPr lang="da-DK" dirty="0" err="1"/>
              <a:t>can’t</a:t>
            </a:r>
            <a:r>
              <a:rPr lang="da-DK" dirty="0"/>
              <a:t> do </a:t>
            </a:r>
            <a:r>
              <a:rPr lang="da-DK" dirty="0" err="1"/>
              <a:t>some</a:t>
            </a:r>
            <a:r>
              <a:rPr lang="da-DK" dirty="0"/>
              <a:t> </a:t>
            </a:r>
            <a:r>
              <a:rPr lang="da-DK" dirty="0" err="1"/>
              <a:t>things</a:t>
            </a:r>
            <a:r>
              <a:rPr lang="da-DK" dirty="0"/>
              <a:t> as </a:t>
            </a:r>
            <a:r>
              <a:rPr lang="da-DK" dirty="0" err="1"/>
              <a:t>they</a:t>
            </a:r>
            <a:r>
              <a:rPr lang="da-DK" dirty="0"/>
              <a:t> </a:t>
            </a:r>
            <a:r>
              <a:rPr lang="da-DK" dirty="0" err="1"/>
              <a:t>want</a:t>
            </a:r>
            <a:r>
              <a:rPr lang="da-DK" dirty="0"/>
              <a:t>. </a:t>
            </a:r>
            <a:r>
              <a:rPr lang="da-DK" dirty="0" err="1"/>
              <a:t>They</a:t>
            </a:r>
            <a:r>
              <a:rPr lang="da-DK" dirty="0"/>
              <a:t> must </a:t>
            </a:r>
            <a:r>
              <a:rPr lang="da-DK" dirty="0" err="1"/>
              <a:t>consider</a:t>
            </a:r>
            <a:r>
              <a:rPr lang="da-DK" dirty="0"/>
              <a:t> </a:t>
            </a:r>
            <a:r>
              <a:rPr lang="da-DK" dirty="0" err="1"/>
              <a:t>their</a:t>
            </a:r>
            <a:r>
              <a:rPr lang="da-DK" dirty="0"/>
              <a:t> </a:t>
            </a:r>
            <a:r>
              <a:rPr lang="da-DK" dirty="0" err="1"/>
              <a:t>behavior</a:t>
            </a:r>
            <a:r>
              <a:rPr lang="da-DK" dirty="0"/>
              <a:t> in relation to the </a:t>
            </a:r>
            <a:r>
              <a:rPr lang="da-DK" dirty="0" err="1"/>
              <a:t>other</a:t>
            </a:r>
            <a:r>
              <a:rPr lang="da-DK" dirty="0"/>
              <a:t> </a:t>
            </a:r>
            <a:r>
              <a:rPr lang="da-DK" dirty="0" err="1"/>
              <a:t>people</a:t>
            </a:r>
            <a:r>
              <a:rPr lang="da-DK" dirty="0"/>
              <a:t> in the fællesskab</a:t>
            </a:r>
          </a:p>
          <a:p>
            <a:pPr lvl="1"/>
            <a:endParaRPr lang="da-DK" dirty="0"/>
          </a:p>
          <a:p>
            <a:pPr lvl="1"/>
            <a:r>
              <a:rPr lang="da-DK" dirty="0"/>
              <a:t>At the same time, fællesskaber is </a:t>
            </a:r>
            <a:r>
              <a:rPr lang="da-DK" dirty="0" err="1"/>
              <a:t>inherently</a:t>
            </a:r>
            <a:r>
              <a:rPr lang="da-DK" dirty="0"/>
              <a:t> a </a:t>
            </a:r>
            <a:r>
              <a:rPr lang="da-DK" dirty="0" err="1"/>
              <a:t>voluntary</a:t>
            </a:r>
            <a:r>
              <a:rPr lang="da-DK" dirty="0"/>
              <a:t> </a:t>
            </a:r>
            <a:r>
              <a:rPr lang="da-DK" dirty="0" err="1"/>
              <a:t>membership</a:t>
            </a:r>
            <a:r>
              <a:rPr lang="da-DK" dirty="0"/>
              <a:t> (</a:t>
            </a:r>
            <a:r>
              <a:rPr lang="da-DK" dirty="0" err="1"/>
              <a:t>including</a:t>
            </a:r>
            <a:r>
              <a:rPr lang="da-DK" dirty="0"/>
              <a:t> </a:t>
            </a:r>
            <a:r>
              <a:rPr lang="da-DK" dirty="0" err="1"/>
              <a:t>when</a:t>
            </a:r>
            <a:r>
              <a:rPr lang="da-DK" dirty="0"/>
              <a:t> it </a:t>
            </a:r>
            <a:r>
              <a:rPr lang="da-DK" dirty="0" err="1"/>
              <a:t>comes</a:t>
            </a:r>
            <a:r>
              <a:rPr lang="da-DK" dirty="0"/>
              <a:t> to </a:t>
            </a:r>
            <a:r>
              <a:rPr lang="da-DK" dirty="0" err="1"/>
              <a:t>mean</a:t>
            </a:r>
            <a:r>
              <a:rPr lang="da-DK" dirty="0"/>
              <a:t> the nation) – </a:t>
            </a:r>
            <a:r>
              <a:rPr lang="da-DK" dirty="0" err="1"/>
              <a:t>people</a:t>
            </a:r>
            <a:r>
              <a:rPr lang="da-DK" dirty="0"/>
              <a:t> </a:t>
            </a:r>
            <a:r>
              <a:rPr lang="da-DK" dirty="0" err="1"/>
              <a:t>are</a:t>
            </a:r>
            <a:r>
              <a:rPr lang="da-DK" dirty="0"/>
              <a:t> </a:t>
            </a:r>
            <a:r>
              <a:rPr lang="da-DK" dirty="0" err="1"/>
              <a:t>there</a:t>
            </a:r>
            <a:r>
              <a:rPr lang="da-DK" dirty="0"/>
              <a:t> </a:t>
            </a:r>
            <a:r>
              <a:rPr lang="da-DK" dirty="0" err="1"/>
              <a:t>because</a:t>
            </a:r>
            <a:r>
              <a:rPr lang="da-DK" dirty="0"/>
              <a:t> </a:t>
            </a:r>
            <a:r>
              <a:rPr lang="da-DK" dirty="0" err="1"/>
              <a:t>they</a:t>
            </a:r>
            <a:r>
              <a:rPr lang="da-DK" dirty="0"/>
              <a:t> </a:t>
            </a:r>
            <a:r>
              <a:rPr lang="da-DK" dirty="0" err="1"/>
              <a:t>want</a:t>
            </a:r>
            <a:r>
              <a:rPr lang="da-DK" dirty="0"/>
              <a:t> to </a:t>
            </a:r>
            <a:r>
              <a:rPr lang="da-DK" dirty="0" err="1"/>
              <a:t>be</a:t>
            </a:r>
            <a:r>
              <a:rPr lang="da-DK" dirty="0"/>
              <a:t> </a:t>
            </a:r>
          </a:p>
          <a:p>
            <a:pPr lvl="1"/>
            <a:endParaRPr lang="da-DK" dirty="0"/>
          </a:p>
          <a:p>
            <a:pPr lvl="1"/>
            <a:r>
              <a:rPr lang="da-DK" dirty="0"/>
              <a:t>Fællesskab is </a:t>
            </a:r>
            <a:r>
              <a:rPr lang="da-DK" dirty="0" err="1"/>
              <a:t>something</a:t>
            </a:r>
            <a:r>
              <a:rPr lang="da-DK" dirty="0"/>
              <a:t> </a:t>
            </a:r>
            <a:r>
              <a:rPr lang="da-DK" dirty="0" err="1"/>
              <a:t>that</a:t>
            </a:r>
            <a:r>
              <a:rPr lang="da-DK" dirty="0"/>
              <a:t> </a:t>
            </a:r>
            <a:r>
              <a:rPr lang="da-DK" dirty="0" err="1"/>
              <a:t>benefits</a:t>
            </a:r>
            <a:r>
              <a:rPr lang="da-DK" dirty="0"/>
              <a:t> </a:t>
            </a:r>
            <a:r>
              <a:rPr lang="da-DK" dirty="0" err="1"/>
              <a:t>its</a:t>
            </a:r>
            <a:r>
              <a:rPr lang="da-DK" dirty="0"/>
              <a:t> </a:t>
            </a:r>
            <a:r>
              <a:rPr lang="da-DK" dirty="0" err="1"/>
              <a:t>members</a:t>
            </a:r>
            <a:r>
              <a:rPr lang="da-DK" dirty="0"/>
              <a:t>, </a:t>
            </a:r>
            <a:r>
              <a:rPr lang="da-DK" dirty="0" err="1"/>
              <a:t>empowers</a:t>
            </a:r>
            <a:r>
              <a:rPr lang="da-DK" dirty="0"/>
              <a:t> </a:t>
            </a:r>
            <a:r>
              <a:rPr lang="da-DK" dirty="0" err="1"/>
              <a:t>individuals</a:t>
            </a:r>
            <a:r>
              <a:rPr lang="da-DK" dirty="0"/>
              <a:t> to do more </a:t>
            </a:r>
            <a:r>
              <a:rPr lang="da-DK" dirty="0" err="1"/>
              <a:t>things</a:t>
            </a:r>
            <a:r>
              <a:rPr lang="da-DK" dirty="0"/>
              <a:t> </a:t>
            </a:r>
            <a:r>
              <a:rPr lang="da-DK" dirty="0" err="1"/>
              <a:t>than</a:t>
            </a:r>
            <a:r>
              <a:rPr lang="da-DK" dirty="0"/>
              <a:t> </a:t>
            </a:r>
            <a:r>
              <a:rPr lang="da-DK" dirty="0" err="1"/>
              <a:t>they</a:t>
            </a:r>
            <a:r>
              <a:rPr lang="da-DK" dirty="0"/>
              <a:t> </a:t>
            </a:r>
            <a:r>
              <a:rPr lang="da-DK" dirty="0" err="1"/>
              <a:t>would</a:t>
            </a:r>
            <a:r>
              <a:rPr lang="da-DK" dirty="0"/>
              <a:t> </a:t>
            </a:r>
            <a:r>
              <a:rPr lang="da-DK" dirty="0" err="1"/>
              <a:t>otherwise</a:t>
            </a:r>
            <a:r>
              <a:rPr lang="da-DK" dirty="0"/>
              <a:t> </a:t>
            </a:r>
            <a:r>
              <a:rPr lang="da-DK" dirty="0" err="1"/>
              <a:t>be</a:t>
            </a:r>
            <a:r>
              <a:rPr lang="da-DK" dirty="0"/>
              <a:t> </a:t>
            </a:r>
            <a:r>
              <a:rPr lang="da-DK" dirty="0" err="1"/>
              <a:t>able</a:t>
            </a:r>
            <a:r>
              <a:rPr lang="da-DK" dirty="0"/>
              <a:t> to </a:t>
            </a:r>
          </a:p>
          <a:p>
            <a:pPr lvl="1"/>
            <a:endParaRPr lang="da-DK" dirty="0"/>
          </a:p>
          <a:p>
            <a:pPr lvl="1"/>
            <a:r>
              <a:rPr lang="da-DK" dirty="0" err="1"/>
              <a:t>When</a:t>
            </a:r>
            <a:r>
              <a:rPr lang="da-DK" dirty="0"/>
              <a:t> </a:t>
            </a:r>
            <a:r>
              <a:rPr lang="da-DK" dirty="0" err="1"/>
              <a:t>speaking</a:t>
            </a:r>
            <a:r>
              <a:rPr lang="da-DK" dirty="0"/>
              <a:t> of the samfund (</a:t>
            </a:r>
            <a:r>
              <a:rPr lang="da-DK" dirty="0" err="1"/>
              <a:t>roughly</a:t>
            </a:r>
            <a:r>
              <a:rPr lang="da-DK" dirty="0"/>
              <a:t>, society), a person </a:t>
            </a:r>
            <a:r>
              <a:rPr lang="da-DK" dirty="0" err="1"/>
              <a:t>can</a:t>
            </a:r>
            <a:r>
              <a:rPr lang="da-DK" dirty="0"/>
              <a:t> </a:t>
            </a:r>
            <a:r>
              <a:rPr lang="da-DK" i="1" dirty="0"/>
              <a:t>bidrage</a:t>
            </a:r>
            <a:r>
              <a:rPr lang="da-DK" dirty="0"/>
              <a:t> (</a:t>
            </a:r>
            <a:r>
              <a:rPr lang="da-DK" dirty="0" err="1"/>
              <a:t>contribute</a:t>
            </a:r>
            <a:r>
              <a:rPr lang="da-DK" dirty="0"/>
              <a:t>) or </a:t>
            </a:r>
            <a:r>
              <a:rPr lang="da-DK" i="1" dirty="0"/>
              <a:t>ligge til last </a:t>
            </a:r>
            <a:r>
              <a:rPr lang="da-DK" dirty="0"/>
              <a:t>(</a:t>
            </a:r>
            <a:r>
              <a:rPr lang="da-DK" dirty="0" err="1"/>
              <a:t>be</a:t>
            </a:r>
            <a:r>
              <a:rPr lang="da-DK" dirty="0"/>
              <a:t> a </a:t>
            </a:r>
            <a:r>
              <a:rPr lang="da-DK" dirty="0" err="1"/>
              <a:t>burden</a:t>
            </a:r>
            <a:r>
              <a:rPr lang="da-DK" dirty="0"/>
              <a:t>) – in </a:t>
            </a:r>
            <a:r>
              <a:rPr lang="da-DK" dirty="0" err="1"/>
              <a:t>contrast</a:t>
            </a:r>
            <a:r>
              <a:rPr lang="da-DK" dirty="0"/>
              <a:t>, with fællesskab </a:t>
            </a:r>
            <a:r>
              <a:rPr lang="da-DK" dirty="0" err="1"/>
              <a:t>one</a:t>
            </a:r>
            <a:r>
              <a:rPr lang="da-DK" dirty="0"/>
              <a:t> </a:t>
            </a:r>
            <a:r>
              <a:rPr lang="da-DK" dirty="0" err="1"/>
              <a:t>can</a:t>
            </a:r>
            <a:r>
              <a:rPr lang="da-DK" dirty="0"/>
              <a:t> </a:t>
            </a:r>
            <a:r>
              <a:rPr lang="da-DK" i="1" dirty="0"/>
              <a:t>bidrage </a:t>
            </a:r>
            <a:r>
              <a:rPr lang="da-DK" dirty="0"/>
              <a:t>(</a:t>
            </a:r>
            <a:r>
              <a:rPr lang="da-DK" dirty="0" err="1"/>
              <a:t>contribute</a:t>
            </a:r>
            <a:r>
              <a:rPr lang="da-DK" dirty="0"/>
              <a:t>) or </a:t>
            </a:r>
            <a:r>
              <a:rPr lang="da-DK" i="1" dirty="0"/>
              <a:t>ikke bidrage </a:t>
            </a:r>
            <a:r>
              <a:rPr lang="da-DK" dirty="0"/>
              <a:t>(not </a:t>
            </a:r>
            <a:r>
              <a:rPr lang="da-DK" dirty="0" err="1"/>
              <a:t>contribute</a:t>
            </a:r>
            <a:r>
              <a:rPr lang="da-DK" dirty="0"/>
              <a:t>). </a:t>
            </a:r>
          </a:p>
        </p:txBody>
      </p:sp>
      <p:sp>
        <p:nvSpPr>
          <p:cNvPr id="4" name="Date Placeholder 3">
            <a:extLst>
              <a:ext uri="{FF2B5EF4-FFF2-40B4-BE49-F238E27FC236}">
                <a16:creationId xmlns:a16="http://schemas.microsoft.com/office/drawing/2014/main" id="{11F502EE-1834-BBAC-D004-6D101DD2C045}"/>
              </a:ext>
            </a:extLst>
          </p:cNvPr>
          <p:cNvSpPr>
            <a:spLocks noGrp="1"/>
          </p:cNvSpPr>
          <p:nvPr>
            <p:ph type="dt" sz="half" idx="10"/>
          </p:nvPr>
        </p:nvSpPr>
        <p:spPr/>
        <p:txBody>
          <a:bodyPr/>
          <a:lstStyle/>
          <a:p>
            <a:fld id="{A6720AF2-76E9-4A97-93A0-9B594FD60746}" type="datetime1">
              <a:rPr lang="da-DK" smtClean="0"/>
              <a:t>21-06-2023</a:t>
            </a:fld>
            <a:r>
              <a:rPr lang="da-DK"/>
              <a:t>06-06-2023</a:t>
            </a:r>
            <a:endParaRPr lang="da-DK" dirty="0"/>
          </a:p>
        </p:txBody>
      </p:sp>
    </p:spTree>
    <p:extLst>
      <p:ext uri="{BB962C8B-B14F-4D97-AF65-F5344CB8AC3E}">
        <p14:creationId xmlns:p14="http://schemas.microsoft.com/office/powerpoint/2010/main" val="3254944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308B8-4832-9A28-1DA0-A2B76D8BE868}"/>
              </a:ext>
            </a:extLst>
          </p:cNvPr>
          <p:cNvSpPr>
            <a:spLocks noGrp="1"/>
          </p:cNvSpPr>
          <p:nvPr>
            <p:ph type="title"/>
          </p:nvPr>
        </p:nvSpPr>
        <p:spPr/>
        <p:txBody>
          <a:bodyPr/>
          <a:lstStyle/>
          <a:p>
            <a:r>
              <a:rPr lang="da-DK" dirty="0"/>
              <a:t>Value of fællesskab</a:t>
            </a:r>
          </a:p>
        </p:txBody>
      </p:sp>
      <p:sp>
        <p:nvSpPr>
          <p:cNvPr id="3" name="Content Placeholder 2">
            <a:extLst>
              <a:ext uri="{FF2B5EF4-FFF2-40B4-BE49-F238E27FC236}">
                <a16:creationId xmlns:a16="http://schemas.microsoft.com/office/drawing/2014/main" id="{70CB739D-BC75-8561-5115-558272AA3242}"/>
              </a:ext>
            </a:extLst>
          </p:cNvPr>
          <p:cNvSpPr>
            <a:spLocks noGrp="1"/>
          </p:cNvSpPr>
          <p:nvPr>
            <p:ph idx="1"/>
          </p:nvPr>
        </p:nvSpPr>
        <p:spPr/>
        <p:txBody>
          <a:bodyPr/>
          <a:lstStyle/>
          <a:p>
            <a:r>
              <a:rPr lang="da-DK" i="1" dirty="0"/>
              <a:t>Fællesskab </a:t>
            </a:r>
            <a:r>
              <a:rPr lang="da-DK" dirty="0"/>
              <a:t>is a </a:t>
            </a:r>
            <a:r>
              <a:rPr lang="da-DK" dirty="0" err="1"/>
              <a:t>very</a:t>
            </a:r>
            <a:r>
              <a:rPr lang="da-DK" dirty="0"/>
              <a:t> </a:t>
            </a:r>
            <a:r>
              <a:rPr lang="da-DK" dirty="0" err="1"/>
              <a:t>positively</a:t>
            </a:r>
            <a:r>
              <a:rPr lang="da-DK" dirty="0"/>
              <a:t> </a:t>
            </a:r>
            <a:r>
              <a:rPr lang="da-DK" dirty="0" err="1"/>
              <a:t>valued</a:t>
            </a:r>
            <a:r>
              <a:rPr lang="da-DK" dirty="0"/>
              <a:t> </a:t>
            </a:r>
            <a:r>
              <a:rPr lang="da-DK" dirty="0" err="1"/>
              <a:t>concept</a:t>
            </a:r>
            <a:r>
              <a:rPr lang="da-DK" dirty="0"/>
              <a:t> </a:t>
            </a:r>
          </a:p>
          <a:p>
            <a:endParaRPr lang="da-DK" dirty="0"/>
          </a:p>
          <a:p>
            <a:pPr marL="342900" indent="-342900"/>
            <a:r>
              <a:rPr lang="da-DK" i="1" dirty="0"/>
              <a:t> - </a:t>
            </a:r>
            <a:r>
              <a:rPr lang="da-DK" dirty="0"/>
              <a:t>It </a:t>
            </a:r>
            <a:r>
              <a:rPr lang="da-DK" dirty="0" err="1"/>
              <a:t>often</a:t>
            </a:r>
            <a:r>
              <a:rPr lang="da-DK" dirty="0"/>
              <a:t> shows up in </a:t>
            </a:r>
            <a:r>
              <a:rPr lang="da-DK" dirty="0" err="1"/>
              <a:t>advertisements</a:t>
            </a:r>
            <a:r>
              <a:rPr lang="da-DK" dirty="0"/>
              <a:t> for </a:t>
            </a:r>
            <a:r>
              <a:rPr lang="da-DK" dirty="0" err="1"/>
              <a:t>things</a:t>
            </a:r>
            <a:r>
              <a:rPr lang="da-DK" dirty="0"/>
              <a:t> like </a:t>
            </a:r>
            <a:r>
              <a:rPr lang="da-DK" dirty="0" err="1"/>
              <a:t>gym</a:t>
            </a:r>
            <a:r>
              <a:rPr lang="da-DK" dirty="0"/>
              <a:t> </a:t>
            </a:r>
            <a:r>
              <a:rPr lang="da-DK" dirty="0" err="1"/>
              <a:t>memberships</a:t>
            </a:r>
            <a:r>
              <a:rPr lang="da-DK" dirty="0"/>
              <a:t>, </a:t>
            </a:r>
            <a:r>
              <a:rPr lang="da-DK" i="1" dirty="0"/>
              <a:t>højskoler, </a:t>
            </a:r>
            <a:r>
              <a:rPr lang="da-DK" dirty="0" err="1"/>
              <a:t>churches</a:t>
            </a:r>
            <a:r>
              <a:rPr lang="da-DK" dirty="0"/>
              <a:t> </a:t>
            </a:r>
          </a:p>
          <a:p>
            <a:pPr marL="342900" indent="-342900"/>
            <a:endParaRPr lang="da-DK" dirty="0"/>
          </a:p>
          <a:p>
            <a:pPr marL="342900" indent="-342900"/>
            <a:r>
              <a:rPr lang="da-DK" i="1" dirty="0"/>
              <a:t>- </a:t>
            </a:r>
            <a:r>
              <a:rPr lang="da-DK" dirty="0"/>
              <a:t>It is </a:t>
            </a:r>
            <a:r>
              <a:rPr lang="da-DK" dirty="0" err="1"/>
              <a:t>thought</a:t>
            </a:r>
            <a:r>
              <a:rPr lang="da-DK" dirty="0"/>
              <a:t> of as a basic human </a:t>
            </a:r>
            <a:r>
              <a:rPr lang="da-DK" dirty="0" err="1"/>
              <a:t>need</a:t>
            </a:r>
            <a:r>
              <a:rPr lang="da-DK" dirty="0"/>
              <a:t> and </a:t>
            </a:r>
            <a:r>
              <a:rPr lang="da-DK" dirty="0" err="1"/>
              <a:t>very</a:t>
            </a:r>
            <a:r>
              <a:rPr lang="da-DK" dirty="0"/>
              <a:t> </a:t>
            </a:r>
            <a:r>
              <a:rPr lang="da-DK" dirty="0" err="1"/>
              <a:t>important</a:t>
            </a:r>
            <a:r>
              <a:rPr lang="da-DK" dirty="0"/>
              <a:t> to </a:t>
            </a:r>
            <a:r>
              <a:rPr lang="da-DK" dirty="0" err="1"/>
              <a:t>be</a:t>
            </a:r>
            <a:r>
              <a:rPr lang="da-DK" dirty="0"/>
              <a:t> a part of </a:t>
            </a:r>
            <a:r>
              <a:rPr lang="da-DK" dirty="0" err="1"/>
              <a:t>one</a:t>
            </a:r>
            <a:r>
              <a:rPr lang="da-DK" dirty="0"/>
              <a:t> (or more)</a:t>
            </a:r>
          </a:p>
          <a:p>
            <a:pPr marL="342900" indent="-342900"/>
            <a:endParaRPr lang="da-DK" dirty="0"/>
          </a:p>
          <a:p>
            <a:pPr marL="342900" indent="-342900"/>
            <a:r>
              <a:rPr lang="da-DK" dirty="0"/>
              <a:t>- It is </a:t>
            </a:r>
            <a:r>
              <a:rPr lang="da-DK" dirty="0" err="1"/>
              <a:t>something</a:t>
            </a:r>
            <a:r>
              <a:rPr lang="da-DK" dirty="0"/>
              <a:t> </a:t>
            </a:r>
            <a:r>
              <a:rPr lang="da-DK" dirty="0" err="1"/>
              <a:t>which</a:t>
            </a:r>
            <a:r>
              <a:rPr lang="da-DK" dirty="0"/>
              <a:t> </a:t>
            </a:r>
            <a:r>
              <a:rPr lang="da-DK" dirty="0" err="1"/>
              <a:t>takes</a:t>
            </a:r>
            <a:r>
              <a:rPr lang="da-DK" dirty="0"/>
              <a:t> </a:t>
            </a:r>
            <a:r>
              <a:rPr lang="da-DK" dirty="0" err="1"/>
              <a:t>active</a:t>
            </a:r>
            <a:r>
              <a:rPr lang="da-DK" dirty="0"/>
              <a:t> </a:t>
            </a:r>
            <a:r>
              <a:rPr lang="da-DK" dirty="0" err="1"/>
              <a:t>work</a:t>
            </a:r>
            <a:r>
              <a:rPr lang="da-DK" dirty="0"/>
              <a:t> (from </a:t>
            </a:r>
            <a:r>
              <a:rPr lang="da-DK" i="1" dirty="0"/>
              <a:t>ildsjæle</a:t>
            </a:r>
            <a:r>
              <a:rPr lang="da-DK" dirty="0"/>
              <a:t>) to </a:t>
            </a:r>
            <a:r>
              <a:rPr lang="da-DK" dirty="0" err="1"/>
              <a:t>build</a:t>
            </a:r>
            <a:r>
              <a:rPr lang="da-DK" dirty="0"/>
              <a:t> and </a:t>
            </a:r>
            <a:r>
              <a:rPr lang="da-DK" dirty="0" err="1"/>
              <a:t>maintain</a:t>
            </a:r>
            <a:r>
              <a:rPr lang="da-DK" dirty="0"/>
              <a:t> – the high social </a:t>
            </a:r>
            <a:r>
              <a:rPr lang="da-DK" dirty="0" err="1"/>
              <a:t>value</a:t>
            </a:r>
            <a:r>
              <a:rPr lang="da-DK" dirty="0"/>
              <a:t> of </a:t>
            </a:r>
            <a:r>
              <a:rPr lang="da-DK" i="1" dirty="0"/>
              <a:t>ildsjæle</a:t>
            </a:r>
            <a:r>
              <a:rPr lang="da-DK" dirty="0"/>
              <a:t> is </a:t>
            </a:r>
            <a:r>
              <a:rPr lang="da-DK" dirty="0" err="1"/>
              <a:t>directly</a:t>
            </a:r>
            <a:r>
              <a:rPr lang="da-DK" dirty="0"/>
              <a:t> </a:t>
            </a:r>
            <a:r>
              <a:rPr lang="da-DK" dirty="0" err="1"/>
              <a:t>related</a:t>
            </a:r>
            <a:r>
              <a:rPr lang="da-DK" dirty="0"/>
              <a:t> to the high </a:t>
            </a:r>
            <a:r>
              <a:rPr lang="da-DK" dirty="0" err="1"/>
              <a:t>value</a:t>
            </a:r>
            <a:r>
              <a:rPr lang="da-DK" dirty="0"/>
              <a:t> of </a:t>
            </a:r>
            <a:r>
              <a:rPr lang="da-DK" i="1" dirty="0"/>
              <a:t>fællesskab</a:t>
            </a:r>
          </a:p>
          <a:p>
            <a:endParaRPr lang="da-DK" i="1" dirty="0"/>
          </a:p>
        </p:txBody>
      </p:sp>
      <p:sp>
        <p:nvSpPr>
          <p:cNvPr id="4" name="Date Placeholder 3">
            <a:extLst>
              <a:ext uri="{FF2B5EF4-FFF2-40B4-BE49-F238E27FC236}">
                <a16:creationId xmlns:a16="http://schemas.microsoft.com/office/drawing/2014/main" id="{107907F0-D061-C5E5-29A4-7CAD779F908A}"/>
              </a:ext>
            </a:extLst>
          </p:cNvPr>
          <p:cNvSpPr>
            <a:spLocks noGrp="1"/>
          </p:cNvSpPr>
          <p:nvPr>
            <p:ph type="dt" sz="half" idx="10"/>
          </p:nvPr>
        </p:nvSpPr>
        <p:spPr/>
        <p:txBody>
          <a:bodyPr/>
          <a:lstStyle/>
          <a:p>
            <a:fld id="{F455133C-1832-4727-8669-82B6E30F1683}" type="datetime1">
              <a:rPr lang="da-DK" smtClean="0"/>
              <a:t>21-06-2023</a:t>
            </a:fld>
            <a:r>
              <a:rPr lang="da-DK"/>
              <a:t>06-06-2023</a:t>
            </a:r>
            <a:endParaRPr lang="da-DK" dirty="0"/>
          </a:p>
        </p:txBody>
      </p:sp>
    </p:spTree>
    <p:extLst>
      <p:ext uri="{BB962C8B-B14F-4D97-AF65-F5344CB8AC3E}">
        <p14:creationId xmlns:p14="http://schemas.microsoft.com/office/powerpoint/2010/main" val="1829052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EAAF-AAB2-1841-15F1-C170BE51DEC5}"/>
              </a:ext>
            </a:extLst>
          </p:cNvPr>
          <p:cNvSpPr>
            <a:spLocks noGrp="1"/>
          </p:cNvSpPr>
          <p:nvPr>
            <p:ph type="title"/>
          </p:nvPr>
        </p:nvSpPr>
        <p:spPr/>
        <p:txBody>
          <a:bodyPr/>
          <a:lstStyle/>
          <a:p>
            <a:r>
              <a:rPr lang="da-DK" dirty="0"/>
              <a:t>Community and fællesskab</a:t>
            </a:r>
          </a:p>
        </p:txBody>
      </p:sp>
      <p:sp>
        <p:nvSpPr>
          <p:cNvPr id="3" name="Content Placeholder 2">
            <a:extLst>
              <a:ext uri="{FF2B5EF4-FFF2-40B4-BE49-F238E27FC236}">
                <a16:creationId xmlns:a16="http://schemas.microsoft.com/office/drawing/2014/main" id="{87A43F7E-E67D-A9A3-2BBF-2758B7D0179D}"/>
              </a:ext>
            </a:extLst>
          </p:cNvPr>
          <p:cNvSpPr>
            <a:spLocks noGrp="1"/>
          </p:cNvSpPr>
          <p:nvPr>
            <p:ph idx="1"/>
          </p:nvPr>
        </p:nvSpPr>
        <p:spPr/>
        <p:txBody>
          <a:bodyPr/>
          <a:lstStyle/>
          <a:p>
            <a:r>
              <a:rPr lang="da-DK" dirty="0"/>
              <a:t>Fællesskab is </a:t>
            </a:r>
            <a:r>
              <a:rPr lang="da-DK" dirty="0" err="1"/>
              <a:t>often</a:t>
            </a:r>
            <a:r>
              <a:rPr lang="da-DK" dirty="0"/>
              <a:t> </a:t>
            </a:r>
            <a:r>
              <a:rPr lang="da-DK" dirty="0" err="1"/>
              <a:t>translated</a:t>
            </a:r>
            <a:r>
              <a:rPr lang="da-DK" dirty="0"/>
              <a:t> </a:t>
            </a:r>
            <a:r>
              <a:rPr lang="da-DK" dirty="0" err="1"/>
              <a:t>into</a:t>
            </a:r>
            <a:r>
              <a:rPr lang="da-DK" dirty="0"/>
              <a:t> English as </a:t>
            </a:r>
            <a:r>
              <a:rPr lang="da-DK" i="1" dirty="0"/>
              <a:t>community. </a:t>
            </a:r>
            <a:r>
              <a:rPr lang="da-DK" dirty="0"/>
              <a:t>One </a:t>
            </a:r>
            <a:r>
              <a:rPr lang="da-DK" dirty="0" err="1"/>
              <a:t>especially</a:t>
            </a:r>
            <a:r>
              <a:rPr lang="da-DK" dirty="0"/>
              <a:t> </a:t>
            </a:r>
            <a:r>
              <a:rPr lang="da-DK" dirty="0" err="1"/>
              <a:t>salient</a:t>
            </a:r>
            <a:r>
              <a:rPr lang="da-DK" dirty="0"/>
              <a:t> </a:t>
            </a:r>
            <a:r>
              <a:rPr lang="da-DK" dirty="0" err="1"/>
              <a:t>example</a:t>
            </a:r>
            <a:r>
              <a:rPr lang="da-DK" dirty="0"/>
              <a:t> is Benedict </a:t>
            </a:r>
            <a:r>
              <a:rPr lang="da-DK" dirty="0" err="1"/>
              <a:t>Anderson’s</a:t>
            </a:r>
            <a:r>
              <a:rPr lang="da-DK" dirty="0"/>
              <a:t> </a:t>
            </a:r>
            <a:r>
              <a:rPr lang="da-DK" i="1" dirty="0" err="1"/>
              <a:t>Imagined</a:t>
            </a:r>
            <a:r>
              <a:rPr lang="da-DK" i="1" dirty="0"/>
              <a:t> Communities</a:t>
            </a:r>
            <a:r>
              <a:rPr lang="da-DK" dirty="0"/>
              <a:t>, </a:t>
            </a:r>
            <a:r>
              <a:rPr lang="da-DK" dirty="0" err="1"/>
              <a:t>which</a:t>
            </a:r>
            <a:r>
              <a:rPr lang="da-DK" dirty="0"/>
              <a:t> is </a:t>
            </a:r>
            <a:r>
              <a:rPr lang="da-DK" dirty="0" err="1"/>
              <a:t>translated</a:t>
            </a:r>
            <a:r>
              <a:rPr lang="da-DK" dirty="0"/>
              <a:t> as </a:t>
            </a:r>
            <a:r>
              <a:rPr lang="da-DK" i="1" dirty="0"/>
              <a:t>Forestillede Fællesskaber</a:t>
            </a:r>
            <a:r>
              <a:rPr lang="da-DK" dirty="0"/>
              <a:t>. </a:t>
            </a:r>
          </a:p>
          <a:p>
            <a:r>
              <a:rPr lang="da-DK" dirty="0" err="1"/>
              <a:t>However</a:t>
            </a:r>
            <a:r>
              <a:rPr lang="da-DK" dirty="0"/>
              <a:t>: </a:t>
            </a:r>
          </a:p>
          <a:p>
            <a:pPr marL="342900" indent="-342900">
              <a:buFontTx/>
              <a:buChar char="-"/>
            </a:pPr>
            <a:r>
              <a:rPr lang="da-DK" dirty="0"/>
              <a:t>Fællesskaber </a:t>
            </a:r>
            <a:r>
              <a:rPr lang="da-DK" dirty="0" err="1"/>
              <a:t>seems</a:t>
            </a:r>
            <a:r>
              <a:rPr lang="da-DK" dirty="0"/>
              <a:t> to </a:t>
            </a:r>
            <a:r>
              <a:rPr lang="da-DK" dirty="0" err="1"/>
              <a:t>be</a:t>
            </a:r>
            <a:r>
              <a:rPr lang="da-DK" dirty="0"/>
              <a:t> </a:t>
            </a:r>
            <a:r>
              <a:rPr lang="da-DK" dirty="0" err="1"/>
              <a:t>activity-based</a:t>
            </a:r>
            <a:r>
              <a:rPr lang="da-DK" dirty="0"/>
              <a:t> (</a:t>
            </a:r>
            <a:r>
              <a:rPr lang="da-DK" dirty="0" err="1"/>
              <a:t>people</a:t>
            </a:r>
            <a:r>
              <a:rPr lang="da-DK" dirty="0"/>
              <a:t> </a:t>
            </a:r>
            <a:r>
              <a:rPr lang="da-DK" dirty="0" err="1"/>
              <a:t>doing</a:t>
            </a:r>
            <a:r>
              <a:rPr lang="da-DK" dirty="0"/>
              <a:t> </a:t>
            </a:r>
            <a:r>
              <a:rPr lang="da-DK" dirty="0" err="1"/>
              <a:t>things</a:t>
            </a:r>
            <a:r>
              <a:rPr lang="da-DK" dirty="0"/>
              <a:t> in the same </a:t>
            </a:r>
            <a:r>
              <a:rPr lang="da-DK" dirty="0" err="1"/>
              <a:t>place</a:t>
            </a:r>
            <a:r>
              <a:rPr lang="da-DK" dirty="0"/>
              <a:t> at the same time) and/or </a:t>
            </a:r>
            <a:r>
              <a:rPr lang="da-DK" dirty="0" err="1"/>
              <a:t>identity</a:t>
            </a:r>
            <a:r>
              <a:rPr lang="da-DK" dirty="0"/>
              <a:t> </a:t>
            </a:r>
            <a:r>
              <a:rPr lang="da-DK" dirty="0" err="1"/>
              <a:t>based</a:t>
            </a:r>
            <a:r>
              <a:rPr lang="da-DK" dirty="0"/>
              <a:t> (</a:t>
            </a:r>
            <a:r>
              <a:rPr lang="da-DK" dirty="0" err="1"/>
              <a:t>people</a:t>
            </a:r>
            <a:r>
              <a:rPr lang="da-DK" dirty="0"/>
              <a:t> of the same kind, the same </a:t>
            </a:r>
            <a:r>
              <a:rPr lang="da-DK" dirty="0" err="1"/>
              <a:t>things</a:t>
            </a:r>
            <a:r>
              <a:rPr lang="da-DK" dirty="0"/>
              <a:t> </a:t>
            </a:r>
            <a:r>
              <a:rPr lang="da-DK" dirty="0" err="1"/>
              <a:t>happened</a:t>
            </a:r>
            <a:r>
              <a:rPr lang="da-DK" dirty="0"/>
              <a:t> to </a:t>
            </a:r>
            <a:r>
              <a:rPr lang="da-DK" dirty="0" err="1"/>
              <a:t>them</a:t>
            </a:r>
            <a:r>
              <a:rPr lang="da-DK" dirty="0"/>
              <a:t>) </a:t>
            </a:r>
          </a:p>
          <a:p>
            <a:pPr marL="342900" indent="-342900">
              <a:buFontTx/>
              <a:buChar char="-"/>
            </a:pPr>
            <a:endParaRPr lang="da-DK" dirty="0"/>
          </a:p>
          <a:p>
            <a:pPr marL="342900" indent="-342900">
              <a:buFontTx/>
              <a:buChar char="-"/>
            </a:pPr>
            <a:r>
              <a:rPr lang="da-DK" dirty="0"/>
              <a:t>Community is </a:t>
            </a:r>
            <a:r>
              <a:rPr lang="da-DK" dirty="0" err="1"/>
              <a:t>much</a:t>
            </a:r>
            <a:r>
              <a:rPr lang="da-DK" dirty="0"/>
              <a:t> more </a:t>
            </a:r>
            <a:r>
              <a:rPr lang="da-DK" dirty="0" err="1"/>
              <a:t>place-based</a:t>
            </a:r>
            <a:r>
              <a:rPr lang="da-DK" dirty="0"/>
              <a:t> (like </a:t>
            </a:r>
            <a:r>
              <a:rPr lang="da-DK" dirty="0" err="1"/>
              <a:t>suggested</a:t>
            </a:r>
            <a:r>
              <a:rPr lang="da-DK" dirty="0"/>
              <a:t> in </a:t>
            </a:r>
            <a:r>
              <a:rPr lang="en-US" dirty="0"/>
              <a:t>Goddard and Wierzbicka, 2021: “</a:t>
            </a:r>
            <a:r>
              <a:rPr lang="en-US" i="1" dirty="0"/>
              <a:t>We”: conceptual semantics, linguistic typology and social cognition</a:t>
            </a:r>
            <a:r>
              <a:rPr lang="en-US" dirty="0"/>
              <a:t>)</a:t>
            </a:r>
          </a:p>
          <a:p>
            <a:pPr marL="342900" indent="-342900">
              <a:buFontTx/>
              <a:buChar char="-"/>
            </a:pPr>
            <a:endParaRPr lang="en-US" dirty="0"/>
          </a:p>
          <a:p>
            <a:pPr marL="342900" indent="-342900">
              <a:buFontTx/>
              <a:buChar char="-"/>
            </a:pPr>
            <a:r>
              <a:rPr lang="en-US" dirty="0" err="1"/>
              <a:t>Fællesskaber</a:t>
            </a:r>
            <a:r>
              <a:rPr lang="en-US" dirty="0"/>
              <a:t> may seem to be related to places (such as nations, villages, neighborhoods) but are very bound to “the way the people in those places do things” or “the kind of people they are, the things that happened to them”. </a:t>
            </a:r>
          </a:p>
          <a:p>
            <a:pPr marR="0"/>
            <a:endParaRPr lang="en-US" sz="1800" b="1" u="sng" dirty="0"/>
          </a:p>
          <a:p>
            <a:pPr marR="0"/>
            <a:r>
              <a:rPr lang="en-US" sz="1800" dirty="0">
                <a:latin typeface="Calibri" panose="020F0502020204030204" pitchFamily="34" charset="0"/>
              </a:rPr>
              <a:t>	</a:t>
            </a:r>
            <a:endParaRPr lang="da-DK" sz="1800" dirty="0">
              <a:latin typeface="Calibri" panose="020F0502020204030204" pitchFamily="34" charset="0"/>
            </a:endParaRPr>
          </a:p>
          <a:p>
            <a:pPr marL="342900" indent="-342900">
              <a:buFontTx/>
              <a:buChar char="-"/>
            </a:pPr>
            <a:endParaRPr lang="da-DK" dirty="0"/>
          </a:p>
        </p:txBody>
      </p:sp>
      <p:sp>
        <p:nvSpPr>
          <p:cNvPr id="4" name="Date Placeholder 3">
            <a:extLst>
              <a:ext uri="{FF2B5EF4-FFF2-40B4-BE49-F238E27FC236}">
                <a16:creationId xmlns:a16="http://schemas.microsoft.com/office/drawing/2014/main" id="{1A5492B7-B31F-CC2E-2568-9939F4BF6D94}"/>
              </a:ext>
            </a:extLst>
          </p:cNvPr>
          <p:cNvSpPr>
            <a:spLocks noGrp="1"/>
          </p:cNvSpPr>
          <p:nvPr>
            <p:ph type="dt" sz="half" idx="10"/>
          </p:nvPr>
        </p:nvSpPr>
        <p:spPr/>
        <p:txBody>
          <a:bodyPr/>
          <a:lstStyle/>
          <a:p>
            <a:fld id="{6CE31D0D-07C3-48BC-BBCE-D8C2D712DB1A}" type="datetime1">
              <a:rPr lang="da-DK" smtClean="0"/>
              <a:t>21-06-2023</a:t>
            </a:fld>
            <a:r>
              <a:rPr lang="da-DK"/>
              <a:t>06-06-2023</a:t>
            </a:r>
            <a:endParaRPr lang="da-DK" dirty="0"/>
          </a:p>
        </p:txBody>
      </p:sp>
    </p:spTree>
    <p:extLst>
      <p:ext uri="{BB962C8B-B14F-4D97-AF65-F5344CB8AC3E}">
        <p14:creationId xmlns:p14="http://schemas.microsoft.com/office/powerpoint/2010/main" val="1015590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0D2B7-B682-713A-E10C-D556BBC8B43F}"/>
              </a:ext>
            </a:extLst>
          </p:cNvPr>
          <p:cNvSpPr>
            <a:spLocks noGrp="1"/>
          </p:cNvSpPr>
          <p:nvPr>
            <p:ph type="title"/>
          </p:nvPr>
        </p:nvSpPr>
        <p:spPr/>
        <p:txBody>
          <a:bodyPr/>
          <a:lstStyle/>
          <a:p>
            <a:r>
              <a:rPr lang="da-DK" dirty="0" err="1"/>
              <a:t>Fellowship</a:t>
            </a:r>
            <a:r>
              <a:rPr lang="da-DK" dirty="0"/>
              <a:t> and fællesskab</a:t>
            </a:r>
          </a:p>
        </p:txBody>
      </p:sp>
      <p:sp>
        <p:nvSpPr>
          <p:cNvPr id="3" name="Content Placeholder 2">
            <a:extLst>
              <a:ext uri="{FF2B5EF4-FFF2-40B4-BE49-F238E27FC236}">
                <a16:creationId xmlns:a16="http://schemas.microsoft.com/office/drawing/2014/main" id="{2507E62E-A0E0-0025-8363-6995F2F1E017}"/>
              </a:ext>
            </a:extLst>
          </p:cNvPr>
          <p:cNvSpPr>
            <a:spLocks noGrp="1"/>
          </p:cNvSpPr>
          <p:nvPr>
            <p:ph idx="1"/>
          </p:nvPr>
        </p:nvSpPr>
        <p:spPr/>
        <p:txBody>
          <a:bodyPr/>
          <a:lstStyle/>
          <a:p>
            <a:r>
              <a:rPr lang="da-DK" dirty="0" err="1"/>
              <a:t>Fellowship</a:t>
            </a:r>
            <a:r>
              <a:rPr lang="da-DK" dirty="0"/>
              <a:t> and fællesskab look like </a:t>
            </a:r>
            <a:r>
              <a:rPr lang="da-DK" dirty="0" err="1"/>
              <a:t>very</a:t>
            </a:r>
            <a:r>
              <a:rPr lang="da-DK" dirty="0"/>
              <a:t> </a:t>
            </a:r>
            <a:r>
              <a:rPr lang="da-DK" dirty="0" err="1"/>
              <a:t>similar</a:t>
            </a:r>
            <a:r>
              <a:rPr lang="da-DK" dirty="0"/>
              <a:t> </a:t>
            </a:r>
            <a:r>
              <a:rPr lang="da-DK" dirty="0" err="1"/>
              <a:t>words</a:t>
            </a:r>
            <a:r>
              <a:rPr lang="da-DK" dirty="0"/>
              <a:t> and </a:t>
            </a:r>
            <a:r>
              <a:rPr lang="da-DK" dirty="0" err="1"/>
              <a:t>may</a:t>
            </a:r>
            <a:r>
              <a:rPr lang="da-DK" dirty="0"/>
              <a:t> </a:t>
            </a:r>
            <a:r>
              <a:rPr lang="da-DK" dirty="0" err="1"/>
              <a:t>share</a:t>
            </a:r>
            <a:r>
              <a:rPr lang="da-DK" dirty="0"/>
              <a:t> common </a:t>
            </a:r>
            <a:r>
              <a:rPr lang="da-DK" dirty="0" err="1"/>
              <a:t>etymological</a:t>
            </a:r>
            <a:r>
              <a:rPr lang="da-DK" dirty="0"/>
              <a:t> </a:t>
            </a:r>
            <a:r>
              <a:rPr lang="da-DK" dirty="0" err="1"/>
              <a:t>roots</a:t>
            </a:r>
            <a:r>
              <a:rPr lang="da-DK" dirty="0"/>
              <a:t> </a:t>
            </a:r>
          </a:p>
          <a:p>
            <a:pPr>
              <a:buNone/>
            </a:pPr>
            <a:endParaRPr lang="da-DK" dirty="0"/>
          </a:p>
          <a:p>
            <a:pPr marL="342900" indent="-342900"/>
            <a:r>
              <a:rPr lang="da-DK" dirty="0"/>
              <a:t>- </a:t>
            </a:r>
            <a:r>
              <a:rPr lang="da-DK" dirty="0" err="1"/>
              <a:t>Fellowship</a:t>
            </a:r>
            <a:r>
              <a:rPr lang="da-DK" dirty="0"/>
              <a:t> is </a:t>
            </a:r>
            <a:r>
              <a:rPr lang="da-DK" dirty="0" err="1"/>
              <a:t>commonly</a:t>
            </a:r>
            <a:r>
              <a:rPr lang="da-DK" dirty="0"/>
              <a:t> </a:t>
            </a:r>
            <a:r>
              <a:rPr lang="da-DK" dirty="0" err="1"/>
              <a:t>translated</a:t>
            </a:r>
            <a:r>
              <a:rPr lang="da-DK" dirty="0"/>
              <a:t> </a:t>
            </a:r>
            <a:r>
              <a:rPr lang="da-DK" dirty="0" err="1"/>
              <a:t>into</a:t>
            </a:r>
            <a:r>
              <a:rPr lang="da-DK" dirty="0"/>
              <a:t> Danish as </a:t>
            </a:r>
            <a:r>
              <a:rPr lang="da-DK" i="1" dirty="0"/>
              <a:t>fællesskab</a:t>
            </a:r>
            <a:r>
              <a:rPr lang="da-DK" dirty="0"/>
              <a:t> (</a:t>
            </a:r>
            <a:r>
              <a:rPr lang="da-DK" dirty="0" err="1"/>
              <a:t>except</a:t>
            </a:r>
            <a:r>
              <a:rPr lang="da-DK" dirty="0"/>
              <a:t> in cases </a:t>
            </a:r>
            <a:r>
              <a:rPr lang="da-DK" dirty="0" err="1"/>
              <a:t>where</a:t>
            </a:r>
            <a:r>
              <a:rPr lang="da-DK" dirty="0"/>
              <a:t> it </a:t>
            </a:r>
            <a:r>
              <a:rPr lang="da-DK" dirty="0" err="1"/>
              <a:t>refers</a:t>
            </a:r>
            <a:r>
              <a:rPr lang="da-DK" dirty="0"/>
              <a:t> to </a:t>
            </a:r>
            <a:r>
              <a:rPr lang="da-DK" dirty="0" err="1"/>
              <a:t>stipends</a:t>
            </a:r>
            <a:r>
              <a:rPr lang="da-DK" dirty="0"/>
              <a:t> and </a:t>
            </a:r>
            <a:r>
              <a:rPr lang="da-DK" dirty="0" err="1"/>
              <a:t>internships</a:t>
            </a:r>
            <a:r>
              <a:rPr lang="da-DK" dirty="0"/>
              <a:t>)</a:t>
            </a:r>
          </a:p>
          <a:p>
            <a:pPr marL="342900" indent="-342900"/>
            <a:endParaRPr lang="da-DK" dirty="0"/>
          </a:p>
          <a:p>
            <a:pPr marL="342900" indent="-342900"/>
            <a:r>
              <a:rPr lang="da-DK" dirty="0"/>
              <a:t>- The most </a:t>
            </a:r>
            <a:r>
              <a:rPr lang="da-DK" dirty="0" err="1"/>
              <a:t>familiar</a:t>
            </a:r>
            <a:r>
              <a:rPr lang="da-DK" dirty="0"/>
              <a:t> </a:t>
            </a:r>
            <a:r>
              <a:rPr lang="da-DK" dirty="0" err="1"/>
              <a:t>use</a:t>
            </a:r>
            <a:r>
              <a:rPr lang="da-DK" dirty="0"/>
              <a:t> to </a:t>
            </a:r>
            <a:r>
              <a:rPr lang="da-DK" dirty="0" err="1"/>
              <a:t>me</a:t>
            </a:r>
            <a:r>
              <a:rPr lang="da-DK" dirty="0"/>
              <a:t> is from The </a:t>
            </a:r>
            <a:r>
              <a:rPr lang="da-DK" dirty="0" err="1"/>
              <a:t>Fellowship</a:t>
            </a:r>
            <a:r>
              <a:rPr lang="da-DK" dirty="0"/>
              <a:t> of The Ring (Tolkien, 1954), </a:t>
            </a:r>
            <a:r>
              <a:rPr lang="da-DK" dirty="0" err="1"/>
              <a:t>where</a:t>
            </a:r>
            <a:r>
              <a:rPr lang="da-DK" dirty="0"/>
              <a:t> </a:t>
            </a:r>
            <a:r>
              <a:rPr lang="da-DK" i="1" dirty="0" err="1"/>
              <a:t>fellowship</a:t>
            </a:r>
            <a:r>
              <a:rPr lang="da-DK" i="1" dirty="0"/>
              <a:t> of the ring </a:t>
            </a:r>
            <a:r>
              <a:rPr lang="da-DK" dirty="0"/>
              <a:t>is </a:t>
            </a:r>
            <a:r>
              <a:rPr lang="da-DK" dirty="0" err="1"/>
              <a:t>translated</a:t>
            </a:r>
            <a:r>
              <a:rPr lang="da-DK" dirty="0"/>
              <a:t> as </a:t>
            </a:r>
            <a:r>
              <a:rPr lang="da-DK" i="1" dirty="0"/>
              <a:t>ringens broderskab </a:t>
            </a:r>
            <a:r>
              <a:rPr lang="da-DK" dirty="0"/>
              <a:t>(</a:t>
            </a:r>
            <a:r>
              <a:rPr lang="da-DK" dirty="0" err="1"/>
              <a:t>brotherhood</a:t>
            </a:r>
            <a:r>
              <a:rPr lang="da-DK" dirty="0"/>
              <a:t> of the ring). </a:t>
            </a:r>
            <a:r>
              <a:rPr lang="da-DK" i="1" dirty="0"/>
              <a:t>Ringens fællesskab </a:t>
            </a:r>
            <a:r>
              <a:rPr lang="da-DK" dirty="0"/>
              <a:t>sounds </a:t>
            </a:r>
            <a:r>
              <a:rPr lang="da-DK" dirty="0" err="1"/>
              <a:t>odd</a:t>
            </a:r>
            <a:r>
              <a:rPr lang="da-DK" dirty="0"/>
              <a:t>. </a:t>
            </a:r>
            <a:endParaRPr lang="da-DK" i="1" dirty="0"/>
          </a:p>
          <a:p>
            <a:pPr marL="342900" indent="-342900"/>
            <a:endParaRPr lang="da-DK" dirty="0"/>
          </a:p>
        </p:txBody>
      </p:sp>
      <p:sp>
        <p:nvSpPr>
          <p:cNvPr id="4" name="Date Placeholder 3">
            <a:extLst>
              <a:ext uri="{FF2B5EF4-FFF2-40B4-BE49-F238E27FC236}">
                <a16:creationId xmlns:a16="http://schemas.microsoft.com/office/drawing/2014/main" id="{293403D4-A22C-B377-049C-3B9A09C7DF95}"/>
              </a:ext>
            </a:extLst>
          </p:cNvPr>
          <p:cNvSpPr>
            <a:spLocks noGrp="1"/>
          </p:cNvSpPr>
          <p:nvPr>
            <p:ph type="dt" sz="half" idx="10"/>
          </p:nvPr>
        </p:nvSpPr>
        <p:spPr/>
        <p:txBody>
          <a:bodyPr/>
          <a:lstStyle/>
          <a:p>
            <a:fld id="{D03FAA28-0311-49C0-A463-4213C704CA31}" type="datetime1">
              <a:rPr lang="da-DK" smtClean="0"/>
              <a:t>21-06-2023</a:t>
            </a:fld>
            <a:r>
              <a:rPr lang="da-DK"/>
              <a:t>06-06-2023</a:t>
            </a:r>
            <a:endParaRPr lang="da-DK" dirty="0"/>
          </a:p>
        </p:txBody>
      </p:sp>
    </p:spTree>
    <p:extLst>
      <p:ext uri="{BB962C8B-B14F-4D97-AF65-F5344CB8AC3E}">
        <p14:creationId xmlns:p14="http://schemas.microsoft.com/office/powerpoint/2010/main" val="1736555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235437374745988"/>
</p:tagLst>
</file>

<file path=ppt/tags/tag2.xml><?xml version="1.0" encoding="utf-8"?>
<p:tagLst xmlns:a="http://schemas.openxmlformats.org/drawingml/2006/main" xmlns:r="http://schemas.openxmlformats.org/officeDocument/2006/relationships" xmlns:p="http://schemas.openxmlformats.org/presentationml/2006/main">
  <p:tag name="TEMPLAFYSLIDEID" val="636235437374902238"/>
</p:tagLst>
</file>

<file path=ppt/tags/tag3.xml><?xml version="1.0" encoding="utf-8"?>
<p:tagLst xmlns:a="http://schemas.openxmlformats.org/drawingml/2006/main" xmlns:r="http://schemas.openxmlformats.org/officeDocument/2006/relationships" xmlns:p="http://schemas.openxmlformats.org/presentationml/2006/main">
  <p:tag name="TEMPLAFYSLIDEID" val="636235437375089291"/>
</p:tagLst>
</file>

<file path=ppt/tags/tag4.xml><?xml version="1.0" encoding="utf-8"?>
<p:tagLst xmlns:a="http://schemas.openxmlformats.org/drawingml/2006/main" xmlns:r="http://schemas.openxmlformats.org/officeDocument/2006/relationships" xmlns:p="http://schemas.openxmlformats.org/presentationml/2006/main">
  <p:tag name="TEMPLAFYSLIDEID" val="636235437375566864"/>
</p:tagLst>
</file>

<file path=ppt/theme/theme1.xml><?xml version="1.0" encoding="utf-8"?>
<a:theme xmlns:a="http://schemas.openxmlformats.org/drawingml/2006/main" name="AU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1174</Words>
  <Application>Microsoft Office PowerPoint</Application>
  <PresentationFormat>Custom</PresentationFormat>
  <Paragraphs>115</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AU Passata Light</vt:lpstr>
      <vt:lpstr>AU Passata</vt:lpstr>
      <vt:lpstr>AU Peto</vt:lpstr>
      <vt:lpstr>Arial</vt:lpstr>
      <vt:lpstr>Wingdings 3</vt:lpstr>
      <vt:lpstr>Georgia</vt:lpstr>
      <vt:lpstr>Calibri</vt:lpstr>
      <vt:lpstr>AU 16:9</vt:lpstr>
      <vt:lpstr>Fællesskab</vt:lpstr>
      <vt:lpstr>Why fællesskab </vt:lpstr>
      <vt:lpstr>What is fællesskab </vt:lpstr>
      <vt:lpstr>Range </vt:lpstr>
      <vt:lpstr>Similarity and sociality, ”we”</vt:lpstr>
      <vt:lpstr>Individuality and collectivity</vt:lpstr>
      <vt:lpstr>Value of fællesskab</vt:lpstr>
      <vt:lpstr>Community and fællesskab</vt:lpstr>
      <vt:lpstr>Fellowship and fællesskab</vt:lpstr>
      <vt:lpstr>Explication</vt:lpstr>
      <vt:lpstr>Pragmatics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2023-06-22T06:57:45Z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636196524199658508</vt:lpwstr>
  </property>
  <property fmtid="{D5CDD505-2E9C-101B-9397-08002B2CF9AE}" pid="59" name="UserProfileId">
    <vt:lpwstr>638124784407057429</vt:lpwstr>
  </property>
  <property fmtid="{D5CDD505-2E9C-101B-9397-08002B2CF9AE}" pid="60" name="TemplafyTimeStamp">
    <vt:lpwstr>2017-02-24T14:35:30.3621506Z</vt:lpwstr>
  </property>
  <property fmtid="{D5CDD505-2E9C-101B-9397-08002B2CF9AE}" pid="61" name="OfficeID">
    <vt:lpwstr>1000</vt:lpwstr>
  </property>
  <property fmtid="{D5CDD505-2E9C-101B-9397-08002B2CF9AE}" pid="62" name="colorthemechange">
    <vt:lpwstr>True</vt:lpwstr>
  </property>
</Properties>
</file>